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handoutMasterIdLst>
    <p:handoutMasterId r:id="rId22"/>
  </p:handoutMasterIdLst>
  <p:sldIdLst>
    <p:sldId id="284" r:id="rId3"/>
    <p:sldId id="360" r:id="rId4"/>
    <p:sldId id="422" r:id="rId5"/>
    <p:sldId id="417" r:id="rId6"/>
    <p:sldId id="403" r:id="rId7"/>
    <p:sldId id="359" r:id="rId8"/>
    <p:sldId id="411" r:id="rId9"/>
    <p:sldId id="308" r:id="rId10"/>
    <p:sldId id="405" r:id="rId11"/>
    <p:sldId id="339" r:id="rId12"/>
    <p:sldId id="344" r:id="rId13"/>
    <p:sldId id="421" r:id="rId14"/>
    <p:sldId id="404" r:id="rId15"/>
    <p:sldId id="420" r:id="rId16"/>
    <p:sldId id="332" r:id="rId17"/>
    <p:sldId id="333" r:id="rId18"/>
    <p:sldId id="335" r:id="rId19"/>
    <p:sldId id="336" r:id="rId20"/>
  </p:sldIdLst>
  <p:sldSz cx="12192000" cy="6858000"/>
  <p:notesSz cx="6669088" cy="987266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C00FF"/>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35" autoAdjust="0"/>
    <p:restoredTop sz="94660"/>
  </p:normalViewPr>
  <p:slideViewPr>
    <p:cSldViewPr snapToGrid="0">
      <p:cViewPr varScale="1">
        <p:scale>
          <a:sx n="74" d="100"/>
          <a:sy n="74" d="100"/>
        </p:scale>
        <p:origin x="44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kofil1.admin.konet.int\felles\Kultur-%20og%20oppvekst\Skolene\Skoleeier\Oppvekstplan%202019-2020\Bakgrunnsinformasjon\Bakgrunnstall\Barnekull%202004%20-%20201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none" spc="20" baseline="0">
                <a:solidFill>
                  <a:schemeClr val="tx1">
                    <a:lumMod val="50000"/>
                    <a:lumOff val="50000"/>
                  </a:schemeClr>
                </a:solidFill>
                <a:latin typeface="+mn-lt"/>
                <a:ea typeface="+mn-ea"/>
                <a:cs typeface="+mn-cs"/>
              </a:defRPr>
            </a:pPr>
            <a:r>
              <a:rPr lang="en-US" sz="1800" b="1"/>
              <a:t>Utvikling</a:t>
            </a:r>
            <a:r>
              <a:rPr lang="en-US" sz="1800" b="1" baseline="0"/>
              <a:t> av barnetall</a:t>
            </a:r>
            <a:endParaRPr lang="en-US" sz="1800" b="1"/>
          </a:p>
        </c:rich>
      </c:tx>
      <c:overlay val="0"/>
      <c:spPr>
        <a:noFill/>
        <a:ln>
          <a:noFill/>
        </a:ln>
        <a:effectLst/>
      </c:spPr>
      <c:txPr>
        <a:bodyPr rot="0" spcFirstLastPara="1" vertOverflow="ellipsis" vert="horz" wrap="square" anchor="ctr" anchorCtr="1"/>
        <a:lstStyle/>
        <a:p>
          <a:pPr>
            <a:defRPr sz="1800" b="1" i="0" u="none" strike="noStrike" kern="1200" cap="none" spc="20" baseline="0">
              <a:solidFill>
                <a:schemeClr val="tx1">
                  <a:lumMod val="50000"/>
                  <a:lumOff val="50000"/>
                </a:schemeClr>
              </a:solidFill>
              <a:latin typeface="+mn-lt"/>
              <a:ea typeface="+mn-ea"/>
              <a:cs typeface="+mn-cs"/>
            </a:defRPr>
          </a:pPr>
          <a:endParaRPr lang="nb-NO"/>
        </a:p>
      </c:txPr>
    </c:title>
    <c:autoTitleDeleted val="0"/>
    <c:plotArea>
      <c:layout/>
      <c:barChart>
        <c:barDir val="col"/>
        <c:grouping val="clustered"/>
        <c:varyColors val="0"/>
        <c:ser>
          <c:idx val="0"/>
          <c:order val="0"/>
          <c:tx>
            <c:strRef>
              <c:f>'Ark1'!$B$43</c:f>
              <c:strCache>
                <c:ptCount val="1"/>
                <c:pt idx="0">
                  <c:v>Barnekull</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50000"/>
                        <a:lumOff val="50000"/>
                      </a:schemeClr>
                    </a:solidFill>
                    <a:latin typeface="+mn-lt"/>
                    <a:ea typeface="+mn-ea"/>
                    <a:cs typeface="+mn-cs"/>
                  </a:defRPr>
                </a:pPr>
                <a:endParaRPr lang="nb-NO"/>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trendline>
            <c:spPr>
              <a:ln w="9525" cap="rnd">
                <a:solidFill>
                  <a:schemeClr val="accent1"/>
                </a:solidFill>
              </a:ln>
              <a:effectLst/>
            </c:spPr>
            <c:trendlineType val="linear"/>
            <c:dispRSqr val="0"/>
            <c:dispEq val="0"/>
          </c:trendline>
          <c:trendline>
            <c:spPr>
              <a:ln w="9525" cap="rnd">
                <a:solidFill>
                  <a:schemeClr val="accent1"/>
                </a:solidFill>
              </a:ln>
              <a:effectLst/>
            </c:spPr>
            <c:trendlineType val="linear"/>
            <c:dispRSqr val="0"/>
            <c:dispEq val="0"/>
          </c:trendline>
          <c:cat>
            <c:numRef>
              <c:f>'Ark1'!$A$44:$A$59</c:f>
              <c:numCache>
                <c:formatCode>General</c:formatCod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numCache>
            </c:numRef>
          </c:cat>
          <c:val>
            <c:numRef>
              <c:f>'Ark1'!$B$44:$B$59</c:f>
              <c:numCache>
                <c:formatCode>General</c:formatCode>
                <c:ptCount val="16"/>
                <c:pt idx="0">
                  <c:v>121</c:v>
                </c:pt>
                <c:pt idx="1">
                  <c:v>113</c:v>
                </c:pt>
                <c:pt idx="2">
                  <c:v>101</c:v>
                </c:pt>
                <c:pt idx="3">
                  <c:v>117</c:v>
                </c:pt>
                <c:pt idx="4">
                  <c:v>132</c:v>
                </c:pt>
                <c:pt idx="5">
                  <c:v>110</c:v>
                </c:pt>
                <c:pt idx="6">
                  <c:v>109</c:v>
                </c:pt>
                <c:pt idx="7">
                  <c:v>89</c:v>
                </c:pt>
                <c:pt idx="8">
                  <c:v>104</c:v>
                </c:pt>
                <c:pt idx="9">
                  <c:v>90</c:v>
                </c:pt>
                <c:pt idx="10">
                  <c:v>90</c:v>
                </c:pt>
                <c:pt idx="11">
                  <c:v>101</c:v>
                </c:pt>
                <c:pt idx="12">
                  <c:v>88</c:v>
                </c:pt>
                <c:pt idx="13">
                  <c:v>92</c:v>
                </c:pt>
                <c:pt idx="14">
                  <c:v>96</c:v>
                </c:pt>
                <c:pt idx="15">
                  <c:v>98</c:v>
                </c:pt>
              </c:numCache>
            </c:numRef>
          </c:val>
          <c:extLst xmlns:c16r2="http://schemas.microsoft.com/office/drawing/2015/06/chart">
            <c:ext xmlns:c16="http://schemas.microsoft.com/office/drawing/2014/chart" uri="{C3380CC4-5D6E-409C-BE32-E72D297353CC}">
              <c16:uniqueId val="{00000002-ABE5-499E-A619-EBA2F31AFC0C}"/>
            </c:ext>
          </c:extLst>
        </c:ser>
        <c:dLbls>
          <c:dLblPos val="inBase"/>
          <c:showLegendKey val="0"/>
          <c:showVal val="1"/>
          <c:showCatName val="0"/>
          <c:showSerName val="0"/>
          <c:showPercent val="0"/>
          <c:showBubbleSize val="0"/>
        </c:dLbls>
        <c:gapWidth val="100"/>
        <c:overlap val="-24"/>
        <c:axId val="353378240"/>
        <c:axId val="353383336"/>
      </c:barChart>
      <c:catAx>
        <c:axId val="353378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nb-NO"/>
          </a:p>
        </c:txPr>
        <c:crossAx val="353383336"/>
        <c:crosses val="autoZero"/>
        <c:auto val="1"/>
        <c:lblAlgn val="ctr"/>
        <c:lblOffset val="100"/>
        <c:noMultiLvlLbl val="0"/>
      </c:catAx>
      <c:valAx>
        <c:axId val="353383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nb-NO"/>
          </a:p>
        </c:txPr>
        <c:crossAx val="353378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2889250" cy="4953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778251" y="0"/>
            <a:ext cx="2889250" cy="495300"/>
          </a:xfrm>
          <a:prstGeom prst="rect">
            <a:avLst/>
          </a:prstGeom>
        </p:spPr>
        <p:txBody>
          <a:bodyPr vert="horz" lIns="91440" tIns="45720" rIns="91440" bIns="45720" rtlCol="0"/>
          <a:lstStyle>
            <a:lvl1pPr algn="r">
              <a:defRPr sz="1200"/>
            </a:lvl1pPr>
          </a:lstStyle>
          <a:p>
            <a:fld id="{E8BDD63D-F6E9-4E6A-97A4-0141D94A452A}" type="datetimeFigureOut">
              <a:rPr lang="nb-NO" smtClean="0"/>
              <a:t>23.03.2020</a:t>
            </a:fld>
            <a:endParaRPr lang="nb-NO"/>
          </a:p>
        </p:txBody>
      </p:sp>
      <p:sp>
        <p:nvSpPr>
          <p:cNvPr id="4" name="Plassholder for bunntekst 3"/>
          <p:cNvSpPr>
            <a:spLocks noGrp="1"/>
          </p:cNvSpPr>
          <p:nvPr>
            <p:ph type="ftr" sz="quarter" idx="2"/>
          </p:nvPr>
        </p:nvSpPr>
        <p:spPr>
          <a:xfrm>
            <a:off x="1" y="9377363"/>
            <a:ext cx="2889250" cy="4953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778251" y="9377363"/>
            <a:ext cx="2889250" cy="495300"/>
          </a:xfrm>
          <a:prstGeom prst="rect">
            <a:avLst/>
          </a:prstGeom>
        </p:spPr>
        <p:txBody>
          <a:bodyPr vert="horz" lIns="91440" tIns="45720" rIns="91440" bIns="45720" rtlCol="0" anchor="b"/>
          <a:lstStyle>
            <a:lvl1pPr algn="r">
              <a:defRPr sz="1200"/>
            </a:lvl1pPr>
          </a:lstStyle>
          <a:p>
            <a:fld id="{2B91A904-A542-4BE4-876C-C8D1B3A3AEC1}" type="slidenum">
              <a:rPr lang="nb-NO" smtClean="0"/>
              <a:t>‹#›</a:t>
            </a:fld>
            <a:endParaRPr lang="nb-NO"/>
          </a:p>
        </p:txBody>
      </p:sp>
    </p:spTree>
    <p:extLst>
      <p:ext uri="{BB962C8B-B14F-4D97-AF65-F5344CB8AC3E}">
        <p14:creationId xmlns:p14="http://schemas.microsoft.com/office/powerpoint/2010/main" val="3551956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CDEEA85B-50B2-4B85-B0CC-B456AEDE22B2}" type="datetimeFigureOut">
              <a:rPr lang="nb-NO" smtClean="0"/>
              <a:t>23.03.2020</a:t>
            </a:fld>
            <a:endParaRPr lang="nb-NO"/>
          </a:p>
        </p:txBody>
      </p:sp>
      <p:sp>
        <p:nvSpPr>
          <p:cNvPr id="4" name="Plassholder for lysbilde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66909" y="4751221"/>
            <a:ext cx="5335270" cy="3887361"/>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377319"/>
            <a:ext cx="2889938" cy="49534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777607" y="9377319"/>
            <a:ext cx="2889938" cy="495347"/>
          </a:xfrm>
          <a:prstGeom prst="rect">
            <a:avLst/>
          </a:prstGeom>
        </p:spPr>
        <p:txBody>
          <a:bodyPr vert="horz" lIns="91440" tIns="45720" rIns="91440" bIns="45720" rtlCol="0" anchor="b"/>
          <a:lstStyle>
            <a:lvl1pPr algn="r">
              <a:defRPr sz="1200"/>
            </a:lvl1pPr>
          </a:lstStyle>
          <a:p>
            <a:fld id="{E954B29F-6921-4C19-81A7-7CD77C6E5D3C}" type="slidenum">
              <a:rPr lang="nb-NO" smtClean="0"/>
              <a:t>‹#›</a:t>
            </a:fld>
            <a:endParaRPr lang="nb-NO"/>
          </a:p>
        </p:txBody>
      </p:sp>
    </p:spTree>
    <p:extLst>
      <p:ext uri="{BB962C8B-B14F-4D97-AF65-F5344CB8AC3E}">
        <p14:creationId xmlns:p14="http://schemas.microsoft.com/office/powerpoint/2010/main" val="3890776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7528A338-3C48-45D3-AD65-44E492F291A4}" type="datetime1">
              <a:rPr lang="en-US" smtClean="0"/>
              <a:t>3/23/2020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DBA9898-2646-402B-BB20-2FDB81813196}" type="slidenum">
              <a:rPr lang="nb-NO" smtClean="0"/>
              <a:t>‹#›</a:t>
            </a:fld>
            <a:endParaRPr lang="nb-NO"/>
          </a:p>
        </p:txBody>
      </p:sp>
    </p:spTree>
    <p:extLst>
      <p:ext uri="{BB962C8B-B14F-4D97-AF65-F5344CB8AC3E}">
        <p14:creationId xmlns:p14="http://schemas.microsoft.com/office/powerpoint/2010/main" val="944579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A1DB2EC-3FC2-4772-A02B-46C00B1CD1D0}" type="datetime1">
              <a:rPr lang="en-US" smtClean="0"/>
              <a:t>3/23/2020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DBA9898-2646-402B-BB20-2FDB81813196}" type="slidenum">
              <a:rPr lang="nb-NO" smtClean="0"/>
              <a:t>‹#›</a:t>
            </a:fld>
            <a:endParaRPr lang="nb-NO"/>
          </a:p>
        </p:txBody>
      </p:sp>
    </p:spTree>
    <p:extLst>
      <p:ext uri="{BB962C8B-B14F-4D97-AF65-F5344CB8AC3E}">
        <p14:creationId xmlns:p14="http://schemas.microsoft.com/office/powerpoint/2010/main" val="4186118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F9DF3E78-3454-4A75-90F5-B6BF7EC9728E}" type="datetime1">
              <a:rPr lang="en-US" smtClean="0"/>
              <a:t>3/23/2020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DBA9898-2646-402B-BB20-2FDB81813196}" type="slidenum">
              <a:rPr lang="nb-NO" smtClean="0"/>
              <a:t>‹#›</a:t>
            </a:fld>
            <a:endParaRPr lang="nb-NO"/>
          </a:p>
        </p:txBody>
      </p:sp>
    </p:spTree>
    <p:extLst>
      <p:ext uri="{BB962C8B-B14F-4D97-AF65-F5344CB8AC3E}">
        <p14:creationId xmlns:p14="http://schemas.microsoft.com/office/powerpoint/2010/main" val="3365495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1102785" y="549276"/>
            <a:ext cx="10164233" cy="1008063"/>
          </a:xfrm>
        </p:spPr>
        <p:txBody>
          <a:bodyPr/>
          <a:lstStyle>
            <a:lvl1pPr>
              <a:defRPr sz="5000"/>
            </a:lvl1pPr>
          </a:lstStyle>
          <a:p>
            <a:r>
              <a:rPr lang="nb-NO" altLang="en-US"/>
              <a:t>Klikk for å redigere tittelstil</a:t>
            </a:r>
          </a:p>
        </p:txBody>
      </p:sp>
      <p:sp>
        <p:nvSpPr>
          <p:cNvPr id="29699" name="Rectangle 3"/>
          <p:cNvSpPr>
            <a:spLocks noGrp="1" noChangeArrowheads="1"/>
          </p:cNvSpPr>
          <p:nvPr>
            <p:ph type="subTitle" idx="1"/>
          </p:nvPr>
        </p:nvSpPr>
        <p:spPr>
          <a:xfrm>
            <a:off x="1871133" y="2133601"/>
            <a:ext cx="8737600" cy="3382963"/>
          </a:xfrm>
        </p:spPr>
        <p:txBody>
          <a:bodyPr/>
          <a:lstStyle>
            <a:lvl1pPr marL="0" indent="0">
              <a:buFont typeface="Wingdings" pitchFamily="2" charset="2"/>
              <a:buNone/>
              <a:defRPr sz="2800"/>
            </a:lvl1pPr>
          </a:lstStyle>
          <a:p>
            <a:r>
              <a:rPr lang="nb-NO" altLang="en-US"/>
              <a:t>Klikk for å redigere undertittelstil i malen</a:t>
            </a:r>
          </a:p>
        </p:txBody>
      </p:sp>
      <p:sp>
        <p:nvSpPr>
          <p:cNvPr id="29700" name="Rectangle 4"/>
          <p:cNvSpPr>
            <a:spLocks noGrp="1" noChangeArrowheads="1"/>
          </p:cNvSpPr>
          <p:nvPr>
            <p:ph type="dt" sz="half" idx="2"/>
          </p:nvPr>
        </p:nvSpPr>
        <p:spPr/>
        <p:txBody>
          <a:bodyPr/>
          <a:lstStyle>
            <a:lvl1pPr>
              <a:defRPr/>
            </a:lvl1pPr>
          </a:lstStyle>
          <a:p>
            <a:fld id="{7C381020-79F4-4DC8-83EE-867B1051C531}" type="datetime1">
              <a:rPr lang="en-US" smtClean="0">
                <a:solidFill>
                  <a:srgbClr val="000000"/>
                </a:solidFill>
              </a:rPr>
              <a:t>3/23/2020</a:t>
            </a:fld>
            <a:endParaRPr lang="en-US" dirty="0">
              <a:solidFill>
                <a:srgbClr val="000000"/>
              </a:solidFill>
            </a:endParaRPr>
          </a:p>
        </p:txBody>
      </p:sp>
      <p:sp>
        <p:nvSpPr>
          <p:cNvPr id="29701" name="Rectangle 5"/>
          <p:cNvSpPr>
            <a:spLocks noGrp="1" noChangeArrowheads="1"/>
          </p:cNvSpPr>
          <p:nvPr>
            <p:ph type="ftr" sz="quarter" idx="3"/>
          </p:nvPr>
        </p:nvSpPr>
        <p:spPr>
          <a:xfrm>
            <a:off x="4165600" y="6243638"/>
            <a:ext cx="3860800" cy="457200"/>
          </a:xfrm>
        </p:spPr>
        <p:txBody>
          <a:bodyPr/>
          <a:lstStyle>
            <a:lvl1pPr>
              <a:defRPr sz="1200" b="0">
                <a:solidFill>
                  <a:schemeClr val="tx1"/>
                </a:solidFill>
              </a:defRPr>
            </a:lvl1pPr>
          </a:lstStyle>
          <a:p>
            <a:endParaRPr lang="en-US" dirty="0">
              <a:solidFill>
                <a:srgbClr val="000000"/>
              </a:solidFill>
            </a:endParaRPr>
          </a:p>
        </p:txBody>
      </p:sp>
      <p:sp>
        <p:nvSpPr>
          <p:cNvPr id="29702" name="Rectangle 6"/>
          <p:cNvSpPr>
            <a:spLocks noGrp="1" noChangeArrowheads="1"/>
          </p:cNvSpPr>
          <p:nvPr>
            <p:ph type="sldNum" sz="quarter" idx="4"/>
          </p:nvPr>
        </p:nvSpPr>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
        <p:nvSpPr>
          <p:cNvPr id="29703" name="Freeform 7"/>
          <p:cNvSpPr>
            <a:spLocks noChangeArrowheads="1"/>
          </p:cNvSpPr>
          <p:nvPr/>
        </p:nvSpPr>
        <p:spPr bwMode="auto">
          <a:xfrm>
            <a:off x="814917" y="333375"/>
            <a:ext cx="105664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defTabSz="457200"/>
            <a:endParaRPr lang="nb-NO">
              <a:solidFill>
                <a:srgbClr val="000000"/>
              </a:solidFill>
            </a:endParaRPr>
          </a:p>
        </p:txBody>
      </p:sp>
      <p:sp>
        <p:nvSpPr>
          <p:cNvPr id="29704" name="Line 8"/>
          <p:cNvSpPr>
            <a:spLocks noChangeShapeType="1"/>
          </p:cNvSpPr>
          <p:nvPr/>
        </p:nvSpPr>
        <p:spPr bwMode="auto">
          <a:xfrm>
            <a:off x="1871134" y="5876925"/>
            <a:ext cx="8682567" cy="0"/>
          </a:xfrm>
          <a:prstGeom prst="line">
            <a:avLst/>
          </a:prstGeom>
          <a:noFill/>
          <a:ln w="19050">
            <a:solidFill>
              <a:schemeClr val="accent1"/>
            </a:solidFill>
            <a:round/>
            <a:headEnd/>
            <a:tailEnd/>
          </a:ln>
          <a:effectLst/>
        </p:spPr>
        <p:txBody>
          <a:bodyPr/>
          <a:lstStyle/>
          <a:p>
            <a:pPr defTabSz="457200"/>
            <a:endParaRPr lang="nb-NO">
              <a:solidFill>
                <a:srgbClr val="000000"/>
              </a:solidFill>
            </a:endParaRPr>
          </a:p>
        </p:txBody>
      </p:sp>
    </p:spTree>
    <p:extLst>
      <p:ext uri="{BB962C8B-B14F-4D97-AF65-F5344CB8AC3E}">
        <p14:creationId xmlns:p14="http://schemas.microsoft.com/office/powerpoint/2010/main" val="2128172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fld id="{2364D641-6D0B-4920-AE1E-14EB8C6A3624}" type="datetime1">
              <a:rPr lang="en-US" smtClean="0">
                <a:solidFill>
                  <a:srgbClr val="000000"/>
                </a:solidFill>
              </a:rPr>
              <a:t>3/23/2020</a:t>
            </a:fld>
            <a:endParaRPr lang="en-US" dirty="0">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en-US" dirty="0"/>
          </a:p>
        </p:txBody>
      </p:sp>
      <p:sp>
        <p:nvSpPr>
          <p:cNvPr id="6" name="Plassholder for lysbildenummer 5"/>
          <p:cNvSpPr>
            <a:spLocks noGrp="1"/>
          </p:cNvSpPr>
          <p:nvPr>
            <p:ph type="sldNum" sz="quarter" idx="12"/>
          </p:nvPr>
        </p:nvSpPr>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98556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Plassholder for dato 3"/>
          <p:cNvSpPr>
            <a:spLocks noGrp="1"/>
          </p:cNvSpPr>
          <p:nvPr>
            <p:ph type="dt" sz="half" idx="10"/>
          </p:nvPr>
        </p:nvSpPr>
        <p:spPr/>
        <p:txBody>
          <a:bodyPr/>
          <a:lstStyle>
            <a:lvl1pPr>
              <a:defRPr/>
            </a:lvl1pPr>
          </a:lstStyle>
          <a:p>
            <a:fld id="{0C7D366E-EFF1-4FBA-83CE-A8E4D3AB1520}" type="datetime1">
              <a:rPr lang="en-US" smtClean="0">
                <a:solidFill>
                  <a:srgbClr val="000000"/>
                </a:solidFill>
              </a:rPr>
              <a:t>3/23/2020</a:t>
            </a:fld>
            <a:endParaRPr lang="en-US" dirty="0">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en-US" dirty="0"/>
          </a:p>
        </p:txBody>
      </p:sp>
      <p:sp>
        <p:nvSpPr>
          <p:cNvPr id="6" name="Plassholder for lysbildenummer 5"/>
          <p:cNvSpPr>
            <a:spLocks noGrp="1"/>
          </p:cNvSpPr>
          <p:nvPr>
            <p:ph type="sldNum" sz="quarter" idx="12"/>
          </p:nvPr>
        </p:nvSpPr>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10912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24417" y="1628776"/>
            <a:ext cx="5384800" cy="4314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212417" y="1628776"/>
            <a:ext cx="5384800" cy="4314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lvl1pPr>
              <a:defRPr/>
            </a:lvl1pPr>
          </a:lstStyle>
          <a:p>
            <a:fld id="{7DF43357-32B7-4B3A-A95D-F5CA00773C54}" type="datetime1">
              <a:rPr lang="en-US" smtClean="0">
                <a:solidFill>
                  <a:srgbClr val="000000"/>
                </a:solidFill>
              </a:rPr>
              <a:t>3/23/2020</a:t>
            </a:fld>
            <a:endParaRPr lang="en-US" dirty="0">
              <a:solidFill>
                <a:srgbClr val="000000"/>
              </a:solidFill>
            </a:endParaRPr>
          </a:p>
        </p:txBody>
      </p:sp>
      <p:sp>
        <p:nvSpPr>
          <p:cNvPr id="6" name="Plassholder for bunntekst 5"/>
          <p:cNvSpPr>
            <a:spLocks noGrp="1"/>
          </p:cNvSpPr>
          <p:nvPr>
            <p:ph type="ftr" sz="quarter" idx="11"/>
          </p:nvPr>
        </p:nvSpPr>
        <p:spPr/>
        <p:txBody>
          <a:bodyPr/>
          <a:lstStyle>
            <a:lvl1pPr>
              <a:defRPr/>
            </a:lvl1pPr>
          </a:lstStyle>
          <a:p>
            <a:endParaRPr lang="en-US" dirty="0"/>
          </a:p>
        </p:txBody>
      </p:sp>
      <p:sp>
        <p:nvSpPr>
          <p:cNvPr id="7" name="Plassholder for lysbildenummer 6"/>
          <p:cNvSpPr>
            <a:spLocks noGrp="1"/>
          </p:cNvSpPr>
          <p:nvPr>
            <p:ph type="sldNum" sz="quarter" idx="12"/>
          </p:nvPr>
        </p:nvSpPr>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57284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lvl1pPr>
              <a:defRPr/>
            </a:lvl1pPr>
          </a:lstStyle>
          <a:p>
            <a:fld id="{E97A348E-3C60-4B14-800E-1B11C1F71404}" type="datetime1">
              <a:rPr lang="en-US" smtClean="0">
                <a:solidFill>
                  <a:srgbClr val="000000"/>
                </a:solidFill>
              </a:rPr>
              <a:t>3/23/2020</a:t>
            </a:fld>
            <a:endParaRPr lang="en-US" dirty="0">
              <a:solidFill>
                <a:srgbClr val="000000"/>
              </a:solidFill>
            </a:endParaRPr>
          </a:p>
        </p:txBody>
      </p:sp>
      <p:sp>
        <p:nvSpPr>
          <p:cNvPr id="8" name="Plassholder for bunntekst 7"/>
          <p:cNvSpPr>
            <a:spLocks noGrp="1"/>
          </p:cNvSpPr>
          <p:nvPr>
            <p:ph type="ftr" sz="quarter" idx="11"/>
          </p:nvPr>
        </p:nvSpPr>
        <p:spPr/>
        <p:txBody>
          <a:bodyPr/>
          <a:lstStyle>
            <a:lvl1pPr>
              <a:defRPr/>
            </a:lvl1pPr>
          </a:lstStyle>
          <a:p>
            <a:endParaRPr lang="en-US" dirty="0"/>
          </a:p>
        </p:txBody>
      </p:sp>
      <p:sp>
        <p:nvSpPr>
          <p:cNvPr id="9" name="Plassholder for lysbildenummer 8"/>
          <p:cNvSpPr>
            <a:spLocks noGrp="1"/>
          </p:cNvSpPr>
          <p:nvPr>
            <p:ph type="sldNum" sz="quarter" idx="12"/>
          </p:nvPr>
        </p:nvSpPr>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28429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lvl1pPr>
              <a:defRPr/>
            </a:lvl1pPr>
          </a:lstStyle>
          <a:p>
            <a:fld id="{7C86D052-D0CE-4E80-A483-5E7C0F88DB4B}" type="datetime1">
              <a:rPr lang="en-US" smtClean="0">
                <a:solidFill>
                  <a:srgbClr val="000000"/>
                </a:solidFill>
              </a:rPr>
              <a:t>3/23/2020</a:t>
            </a:fld>
            <a:endParaRPr lang="en-US" dirty="0">
              <a:solidFill>
                <a:srgbClr val="000000"/>
              </a:solidFill>
            </a:endParaRPr>
          </a:p>
        </p:txBody>
      </p:sp>
      <p:sp>
        <p:nvSpPr>
          <p:cNvPr id="4" name="Plassholder for bunntekst 3"/>
          <p:cNvSpPr>
            <a:spLocks noGrp="1"/>
          </p:cNvSpPr>
          <p:nvPr>
            <p:ph type="ftr" sz="quarter" idx="11"/>
          </p:nvPr>
        </p:nvSpPr>
        <p:spPr/>
        <p:txBody>
          <a:bodyPr/>
          <a:lstStyle>
            <a:lvl1pPr>
              <a:defRPr/>
            </a:lvl1pPr>
          </a:lstStyle>
          <a:p>
            <a:endParaRPr lang="en-US" dirty="0"/>
          </a:p>
        </p:txBody>
      </p:sp>
      <p:sp>
        <p:nvSpPr>
          <p:cNvPr id="5" name="Plassholder for lysbildenummer 4"/>
          <p:cNvSpPr>
            <a:spLocks noGrp="1"/>
          </p:cNvSpPr>
          <p:nvPr>
            <p:ph type="sldNum" sz="quarter" idx="12"/>
          </p:nvPr>
        </p:nvSpPr>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01929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vl1pPr>
          </a:lstStyle>
          <a:p>
            <a:fld id="{1D170B23-F6EF-4BDB-82A4-6898DA5A3F4E}" type="datetime1">
              <a:rPr lang="en-US" smtClean="0">
                <a:solidFill>
                  <a:srgbClr val="000000"/>
                </a:solidFill>
              </a:rPr>
              <a:t>3/23/2020</a:t>
            </a:fld>
            <a:endParaRPr lang="en-US" dirty="0">
              <a:solidFill>
                <a:srgbClr val="000000"/>
              </a:solidFill>
            </a:endParaRPr>
          </a:p>
        </p:txBody>
      </p:sp>
      <p:sp>
        <p:nvSpPr>
          <p:cNvPr id="3" name="Plassholder for bunntekst 2"/>
          <p:cNvSpPr>
            <a:spLocks noGrp="1"/>
          </p:cNvSpPr>
          <p:nvPr>
            <p:ph type="ftr" sz="quarter" idx="11"/>
          </p:nvPr>
        </p:nvSpPr>
        <p:spPr/>
        <p:txBody>
          <a:bodyPr/>
          <a:lstStyle>
            <a:lvl1pPr>
              <a:defRPr/>
            </a:lvl1pPr>
          </a:lstStyle>
          <a:p>
            <a:endParaRPr lang="en-US" dirty="0"/>
          </a:p>
        </p:txBody>
      </p:sp>
      <p:sp>
        <p:nvSpPr>
          <p:cNvPr id="4" name="Plassholder for lysbildenummer 3"/>
          <p:cNvSpPr>
            <a:spLocks noGrp="1"/>
          </p:cNvSpPr>
          <p:nvPr>
            <p:ph type="sldNum" sz="quarter" idx="12"/>
          </p:nvPr>
        </p:nvSpPr>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88007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fld id="{B854F33F-D61E-40DB-99D3-0B9B7344F61B}" type="datetime1">
              <a:rPr lang="en-US" smtClean="0">
                <a:solidFill>
                  <a:srgbClr val="000000"/>
                </a:solidFill>
              </a:rPr>
              <a:t>3/23/2020</a:t>
            </a:fld>
            <a:endParaRPr lang="en-US" dirty="0">
              <a:solidFill>
                <a:srgbClr val="000000"/>
              </a:solidFill>
            </a:endParaRPr>
          </a:p>
        </p:txBody>
      </p:sp>
      <p:sp>
        <p:nvSpPr>
          <p:cNvPr id="6" name="Plassholder for bunntekst 5"/>
          <p:cNvSpPr>
            <a:spLocks noGrp="1"/>
          </p:cNvSpPr>
          <p:nvPr>
            <p:ph type="ftr" sz="quarter" idx="11"/>
          </p:nvPr>
        </p:nvSpPr>
        <p:spPr/>
        <p:txBody>
          <a:bodyPr/>
          <a:lstStyle>
            <a:lvl1pPr>
              <a:defRPr/>
            </a:lvl1pPr>
          </a:lstStyle>
          <a:p>
            <a:endParaRPr lang="en-US" dirty="0"/>
          </a:p>
        </p:txBody>
      </p:sp>
      <p:sp>
        <p:nvSpPr>
          <p:cNvPr id="7" name="Plassholder for lysbildenummer 6"/>
          <p:cNvSpPr>
            <a:spLocks noGrp="1"/>
          </p:cNvSpPr>
          <p:nvPr>
            <p:ph type="sldNum" sz="quarter" idx="12"/>
          </p:nvPr>
        </p:nvSpPr>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1909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6A56BA8-6E72-4EA0-830C-0C1CC679E5F8}" type="datetime1">
              <a:rPr lang="en-US" smtClean="0"/>
              <a:t>3/23/2020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DBA9898-2646-402B-BB20-2FDB81813196}" type="slidenum">
              <a:rPr lang="nb-NO" smtClean="0"/>
              <a:t>‹#›</a:t>
            </a:fld>
            <a:endParaRPr lang="nb-NO"/>
          </a:p>
        </p:txBody>
      </p:sp>
    </p:spTree>
    <p:extLst>
      <p:ext uri="{BB962C8B-B14F-4D97-AF65-F5344CB8AC3E}">
        <p14:creationId xmlns:p14="http://schemas.microsoft.com/office/powerpoint/2010/main" val="3615464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fld id="{21A259CA-F4D3-47B3-86BA-F3E75F441CCF}" type="datetime1">
              <a:rPr lang="en-US" smtClean="0">
                <a:solidFill>
                  <a:srgbClr val="000000"/>
                </a:solidFill>
              </a:rPr>
              <a:t>3/23/2020</a:t>
            </a:fld>
            <a:endParaRPr lang="en-US" dirty="0">
              <a:solidFill>
                <a:srgbClr val="000000"/>
              </a:solidFill>
            </a:endParaRPr>
          </a:p>
        </p:txBody>
      </p:sp>
      <p:sp>
        <p:nvSpPr>
          <p:cNvPr id="6" name="Plassholder for bunntekst 5"/>
          <p:cNvSpPr>
            <a:spLocks noGrp="1"/>
          </p:cNvSpPr>
          <p:nvPr>
            <p:ph type="ftr" sz="quarter" idx="11"/>
          </p:nvPr>
        </p:nvSpPr>
        <p:spPr/>
        <p:txBody>
          <a:bodyPr/>
          <a:lstStyle>
            <a:lvl1pPr>
              <a:defRPr/>
            </a:lvl1pPr>
          </a:lstStyle>
          <a:p>
            <a:endParaRPr lang="en-US" dirty="0"/>
          </a:p>
        </p:txBody>
      </p:sp>
      <p:sp>
        <p:nvSpPr>
          <p:cNvPr id="7" name="Plassholder for lysbildenummer 6"/>
          <p:cNvSpPr>
            <a:spLocks noGrp="1"/>
          </p:cNvSpPr>
          <p:nvPr>
            <p:ph type="sldNum" sz="quarter" idx="12"/>
          </p:nvPr>
        </p:nvSpPr>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55771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fld id="{11D64A45-6F95-46EB-A2BE-58970678C173}" type="datetime1">
              <a:rPr lang="en-US" smtClean="0">
                <a:solidFill>
                  <a:srgbClr val="000000"/>
                </a:solidFill>
              </a:rPr>
              <a:t>3/23/2020</a:t>
            </a:fld>
            <a:endParaRPr lang="en-US" dirty="0">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en-US" dirty="0"/>
          </a:p>
        </p:txBody>
      </p:sp>
      <p:sp>
        <p:nvSpPr>
          <p:cNvPr id="6" name="Plassholder for lysbildenummer 5"/>
          <p:cNvSpPr>
            <a:spLocks noGrp="1"/>
          </p:cNvSpPr>
          <p:nvPr>
            <p:ph type="sldNum" sz="quarter" idx="12"/>
          </p:nvPr>
        </p:nvSpPr>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07738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54017" y="549276"/>
            <a:ext cx="2743200" cy="53943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24417" y="549276"/>
            <a:ext cx="8026400" cy="53943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fld id="{A0B42394-5462-4405-8D5B-841A35C46658}" type="datetime1">
              <a:rPr lang="en-US" smtClean="0">
                <a:solidFill>
                  <a:srgbClr val="000000"/>
                </a:solidFill>
              </a:rPr>
              <a:t>3/23/2020</a:t>
            </a:fld>
            <a:endParaRPr lang="en-US" dirty="0">
              <a:solidFill>
                <a:srgbClr val="000000"/>
              </a:solidFill>
            </a:endParaRPr>
          </a:p>
        </p:txBody>
      </p:sp>
      <p:sp>
        <p:nvSpPr>
          <p:cNvPr id="5" name="Plassholder for bunntekst 4"/>
          <p:cNvSpPr>
            <a:spLocks noGrp="1"/>
          </p:cNvSpPr>
          <p:nvPr>
            <p:ph type="ftr" sz="quarter" idx="11"/>
          </p:nvPr>
        </p:nvSpPr>
        <p:spPr/>
        <p:txBody>
          <a:bodyPr/>
          <a:lstStyle>
            <a:lvl1pPr>
              <a:defRPr/>
            </a:lvl1pPr>
          </a:lstStyle>
          <a:p>
            <a:endParaRPr lang="en-US" dirty="0"/>
          </a:p>
        </p:txBody>
      </p:sp>
      <p:sp>
        <p:nvSpPr>
          <p:cNvPr id="6" name="Plassholder for lysbildenummer 5"/>
          <p:cNvSpPr>
            <a:spLocks noGrp="1"/>
          </p:cNvSpPr>
          <p:nvPr>
            <p:ph type="sldNum" sz="quarter" idx="12"/>
          </p:nvPr>
        </p:nvSpPr>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76758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3F1C8FED-47BF-4180-8D22-5AF8A189AF3D}" type="datetime1">
              <a:rPr lang="en-US" smtClean="0"/>
              <a:t>3/23/2020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DBA9898-2646-402B-BB20-2FDB81813196}" type="slidenum">
              <a:rPr lang="nb-NO" smtClean="0"/>
              <a:t>‹#›</a:t>
            </a:fld>
            <a:endParaRPr lang="nb-NO"/>
          </a:p>
        </p:txBody>
      </p:sp>
    </p:spTree>
    <p:extLst>
      <p:ext uri="{BB962C8B-B14F-4D97-AF65-F5344CB8AC3E}">
        <p14:creationId xmlns:p14="http://schemas.microsoft.com/office/powerpoint/2010/main" val="4214256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6C25D47C-16A5-4F8C-BFCB-575088B15B9B}" type="datetime1">
              <a:rPr lang="en-US" smtClean="0"/>
              <a:t>3/23/2020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9DBA9898-2646-402B-BB20-2FDB81813196}" type="slidenum">
              <a:rPr lang="nb-NO" smtClean="0"/>
              <a:t>‹#›</a:t>
            </a:fld>
            <a:endParaRPr lang="nb-NO"/>
          </a:p>
        </p:txBody>
      </p:sp>
    </p:spTree>
    <p:extLst>
      <p:ext uri="{BB962C8B-B14F-4D97-AF65-F5344CB8AC3E}">
        <p14:creationId xmlns:p14="http://schemas.microsoft.com/office/powerpoint/2010/main" val="1370639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571CF5DD-0EA4-4988-B230-687CA551EF04}" type="datetime1">
              <a:rPr lang="en-US" smtClean="0"/>
              <a:t>3/23/2020</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9DBA9898-2646-402B-BB20-2FDB81813196}" type="slidenum">
              <a:rPr lang="nb-NO" smtClean="0"/>
              <a:t>‹#›</a:t>
            </a:fld>
            <a:endParaRPr lang="nb-NO"/>
          </a:p>
        </p:txBody>
      </p:sp>
    </p:spTree>
    <p:extLst>
      <p:ext uri="{BB962C8B-B14F-4D97-AF65-F5344CB8AC3E}">
        <p14:creationId xmlns:p14="http://schemas.microsoft.com/office/powerpoint/2010/main" val="645937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F7A12BCF-6B98-4979-9775-6D00D87BA1E6}" type="datetime1">
              <a:rPr lang="en-US" smtClean="0"/>
              <a:t>3/23/2020</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9DBA9898-2646-402B-BB20-2FDB81813196}" type="slidenum">
              <a:rPr lang="nb-NO" smtClean="0"/>
              <a:t>‹#›</a:t>
            </a:fld>
            <a:endParaRPr lang="nb-NO"/>
          </a:p>
        </p:txBody>
      </p:sp>
    </p:spTree>
    <p:extLst>
      <p:ext uri="{BB962C8B-B14F-4D97-AF65-F5344CB8AC3E}">
        <p14:creationId xmlns:p14="http://schemas.microsoft.com/office/powerpoint/2010/main" val="1792923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6878B4F-1EAD-4A85-9BF8-E9CCE98BDE8A}" type="datetime1">
              <a:rPr lang="en-US" smtClean="0"/>
              <a:t>3/23/2020</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9DBA9898-2646-402B-BB20-2FDB81813196}" type="slidenum">
              <a:rPr lang="nb-NO" smtClean="0"/>
              <a:t>‹#›</a:t>
            </a:fld>
            <a:endParaRPr lang="nb-NO"/>
          </a:p>
        </p:txBody>
      </p:sp>
    </p:spTree>
    <p:extLst>
      <p:ext uri="{BB962C8B-B14F-4D97-AF65-F5344CB8AC3E}">
        <p14:creationId xmlns:p14="http://schemas.microsoft.com/office/powerpoint/2010/main" val="2132626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EBD79AF7-6E1F-4CED-ABF6-F3AB5B1D9224}" type="datetime1">
              <a:rPr lang="en-US" smtClean="0"/>
              <a:t>3/23/2020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9DBA9898-2646-402B-BB20-2FDB81813196}" type="slidenum">
              <a:rPr lang="nb-NO" smtClean="0"/>
              <a:t>‹#›</a:t>
            </a:fld>
            <a:endParaRPr lang="nb-NO"/>
          </a:p>
        </p:txBody>
      </p:sp>
    </p:spTree>
    <p:extLst>
      <p:ext uri="{BB962C8B-B14F-4D97-AF65-F5344CB8AC3E}">
        <p14:creationId xmlns:p14="http://schemas.microsoft.com/office/powerpoint/2010/main" val="1370092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CC938A15-43B3-40FF-A9AC-E0FD0C4BE32A}" type="datetime1">
              <a:rPr lang="en-US" smtClean="0"/>
              <a:t>3/23/2020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9DBA9898-2646-402B-BB20-2FDB81813196}" type="slidenum">
              <a:rPr lang="nb-NO" smtClean="0"/>
              <a:t>‹#›</a:t>
            </a:fld>
            <a:endParaRPr lang="nb-NO"/>
          </a:p>
        </p:txBody>
      </p:sp>
    </p:spTree>
    <p:extLst>
      <p:ext uri="{BB962C8B-B14F-4D97-AF65-F5344CB8AC3E}">
        <p14:creationId xmlns:p14="http://schemas.microsoft.com/office/powerpoint/2010/main" val="3535922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EAA550-4464-4838-88BB-FDC131685D2F}" type="datetime1">
              <a:rPr lang="en-US" smtClean="0"/>
              <a:t>3/23/2020</a:t>
            </a:fld>
            <a:endParaRPr lang="nb-NO" dirty="0"/>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BA9898-2646-402B-BB20-2FDB81813196}" type="slidenum">
              <a:rPr lang="nb-NO" smtClean="0"/>
              <a:t>‹#›</a:t>
            </a:fld>
            <a:endParaRPr lang="nb-NO" dirty="0"/>
          </a:p>
        </p:txBody>
      </p:sp>
    </p:spTree>
    <p:extLst>
      <p:ext uri="{BB962C8B-B14F-4D97-AF65-F5344CB8AC3E}">
        <p14:creationId xmlns:p14="http://schemas.microsoft.com/office/powerpoint/2010/main" val="2657393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24417" y="549275"/>
            <a:ext cx="10972800" cy="99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b-NO" altLang="en-US"/>
              <a:t>Klikk for å redigere tittelstil</a:t>
            </a:r>
          </a:p>
        </p:txBody>
      </p:sp>
      <p:sp>
        <p:nvSpPr>
          <p:cNvPr id="28675" name="Rectangle 3"/>
          <p:cNvSpPr>
            <a:spLocks noGrp="1" noChangeArrowheads="1"/>
          </p:cNvSpPr>
          <p:nvPr>
            <p:ph type="body" idx="1"/>
          </p:nvPr>
        </p:nvSpPr>
        <p:spPr bwMode="auto">
          <a:xfrm>
            <a:off x="624417" y="1628776"/>
            <a:ext cx="10972800" cy="4314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b-NO" altLang="en-US"/>
              <a:t>Klikk for å redigere tekststiler i malen</a:t>
            </a:r>
          </a:p>
          <a:p>
            <a:pPr lvl="1"/>
            <a:r>
              <a:rPr lang="nb-NO" altLang="en-US"/>
              <a:t>Andre nivå</a:t>
            </a:r>
          </a:p>
          <a:p>
            <a:pPr lvl="2"/>
            <a:r>
              <a:rPr lang="nb-NO" altLang="en-US"/>
              <a:t>Tredje nivå</a:t>
            </a:r>
          </a:p>
          <a:p>
            <a:pPr lvl="3"/>
            <a:r>
              <a:rPr lang="nb-NO" altLang="en-US"/>
              <a:t>Fjerde nivå</a:t>
            </a:r>
          </a:p>
          <a:p>
            <a:pPr lvl="4"/>
            <a:r>
              <a:rPr lang="nb-NO" altLang="en-US"/>
              <a:t>Femte nivå</a:t>
            </a:r>
          </a:p>
        </p:txBody>
      </p:sp>
      <p:sp>
        <p:nvSpPr>
          <p:cNvPr id="28676" name="Rectangle 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defRPr>
            </a:lvl1pPr>
          </a:lstStyle>
          <a:p>
            <a:pPr defTabSz="457200"/>
            <a:fld id="{CF158F3E-5148-414A-B3DD-566270268C08}" type="datetime1">
              <a:rPr lang="en-US" smtClean="0">
                <a:solidFill>
                  <a:srgbClr val="000000"/>
                </a:solidFill>
              </a:rPr>
              <a:t>3/23/2020</a:t>
            </a:fld>
            <a:endParaRPr lang="en-US" dirty="0">
              <a:solidFill>
                <a:srgbClr val="000000"/>
              </a:solidFill>
            </a:endParaRPr>
          </a:p>
        </p:txBody>
      </p:sp>
      <p:sp>
        <p:nvSpPr>
          <p:cNvPr id="28677"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a:solidFill>
                  <a:srgbClr val="0A0A70"/>
                </a:solidFill>
                <a:latin typeface="+mj-lt"/>
              </a:defRPr>
            </a:lvl1pPr>
          </a:lstStyle>
          <a:p>
            <a:pPr defTabSz="457200"/>
            <a:endParaRPr lang="en-US" dirty="0"/>
          </a:p>
        </p:txBody>
      </p:sp>
      <p:sp>
        <p:nvSpPr>
          <p:cNvPr id="28678" name="Rectangle 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pPr defTabSz="457200"/>
            <a:fld id="{D57F1E4F-1CFF-5643-939E-217C01CDF565}" type="slidenum">
              <a:rPr lang="en-US" smtClean="0">
                <a:solidFill>
                  <a:srgbClr val="000000"/>
                </a:solidFill>
              </a:rPr>
              <a:pPr defTabSz="457200"/>
              <a:t>‹#›</a:t>
            </a:fld>
            <a:endParaRPr lang="en-US" dirty="0">
              <a:solidFill>
                <a:srgbClr val="000000"/>
              </a:solidFill>
            </a:endParaRPr>
          </a:p>
        </p:txBody>
      </p:sp>
      <p:sp>
        <p:nvSpPr>
          <p:cNvPr id="28679" name="Freeform 7"/>
          <p:cNvSpPr>
            <a:spLocks noChangeArrowheads="1"/>
          </p:cNvSpPr>
          <p:nvPr/>
        </p:nvSpPr>
        <p:spPr bwMode="auto">
          <a:xfrm>
            <a:off x="527051" y="476250"/>
            <a:ext cx="109728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8575" cap="flat" cmpd="sng">
            <a:solidFill>
              <a:schemeClr val="accent1"/>
            </a:solidFill>
            <a:prstDash val="solid"/>
            <a:miter lim="800000"/>
            <a:headEnd/>
            <a:tailEnd/>
          </a:ln>
        </p:spPr>
        <p:txBody>
          <a:bodyPr/>
          <a:lstStyle/>
          <a:p>
            <a:pPr defTabSz="457200"/>
            <a:endParaRPr lang="nb-NO">
              <a:solidFill>
                <a:srgbClr val="000000"/>
              </a:solidFill>
            </a:endParaRPr>
          </a:p>
        </p:txBody>
      </p:sp>
      <p:sp>
        <p:nvSpPr>
          <p:cNvPr id="28680" name="Line 8"/>
          <p:cNvSpPr>
            <a:spLocks noChangeShapeType="1"/>
          </p:cNvSpPr>
          <p:nvPr/>
        </p:nvSpPr>
        <p:spPr bwMode="auto">
          <a:xfrm>
            <a:off x="609600" y="6172200"/>
            <a:ext cx="10972800" cy="0"/>
          </a:xfrm>
          <a:prstGeom prst="line">
            <a:avLst/>
          </a:prstGeom>
          <a:noFill/>
          <a:ln w="28575">
            <a:solidFill>
              <a:schemeClr val="accent1"/>
            </a:solidFill>
            <a:round/>
            <a:headEnd/>
            <a:tailEnd/>
          </a:ln>
          <a:effectLst/>
        </p:spPr>
        <p:txBody>
          <a:bodyPr/>
          <a:lstStyle/>
          <a:p>
            <a:pPr defTabSz="457200"/>
            <a:endParaRPr lang="nb-NO">
              <a:solidFill>
                <a:srgbClr val="000000"/>
              </a:solidFill>
            </a:endParaRPr>
          </a:p>
        </p:txBody>
      </p:sp>
      <p:pic>
        <p:nvPicPr>
          <p:cNvPr id="28681" name="Picture 9" descr="sor-varanger-v"/>
          <p:cNvPicPr>
            <a:picLocks noChangeAspect="1" noChangeArrowheads="1"/>
          </p:cNvPicPr>
          <p:nvPr/>
        </p:nvPicPr>
        <p:blipFill>
          <a:blip r:embed="rId13" cstate="print"/>
          <a:srcRect/>
          <a:stretch>
            <a:fillRect/>
          </a:stretch>
        </p:blipFill>
        <p:spPr bwMode="auto">
          <a:xfrm>
            <a:off x="912284" y="5876925"/>
            <a:ext cx="558800" cy="503238"/>
          </a:xfrm>
          <a:prstGeom prst="rect">
            <a:avLst/>
          </a:prstGeom>
          <a:noFill/>
          <a:ln w="9525">
            <a:noFill/>
            <a:miter lim="800000"/>
            <a:headEnd/>
            <a:tailEnd/>
          </a:ln>
        </p:spPr>
      </p:pic>
    </p:spTree>
    <p:extLst>
      <p:ext uri="{BB962C8B-B14F-4D97-AF65-F5344CB8AC3E}">
        <p14:creationId xmlns:p14="http://schemas.microsoft.com/office/powerpoint/2010/main" val="2422479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1" fontAlgn="base" hangingPunct="1">
        <a:spcBef>
          <a:spcPct val="0"/>
        </a:spcBef>
        <a:spcAft>
          <a:spcPct val="0"/>
        </a:spcAft>
        <a:defRPr sz="4200" b="1">
          <a:solidFill>
            <a:srgbClr val="0A0A70"/>
          </a:solidFill>
          <a:latin typeface="+mj-lt"/>
          <a:ea typeface="+mj-ea"/>
          <a:cs typeface="+mj-cs"/>
        </a:defRPr>
      </a:lvl1pPr>
      <a:lvl2pPr algn="l" rtl="0" eaLnBrk="1" fontAlgn="base" hangingPunct="1">
        <a:spcBef>
          <a:spcPct val="0"/>
        </a:spcBef>
        <a:spcAft>
          <a:spcPct val="0"/>
        </a:spcAft>
        <a:defRPr sz="4200" b="1">
          <a:solidFill>
            <a:srgbClr val="0A0A70"/>
          </a:solidFill>
          <a:latin typeface="Garamond" pitchFamily="18" charset="0"/>
        </a:defRPr>
      </a:lvl2pPr>
      <a:lvl3pPr algn="l" rtl="0" eaLnBrk="1" fontAlgn="base" hangingPunct="1">
        <a:spcBef>
          <a:spcPct val="0"/>
        </a:spcBef>
        <a:spcAft>
          <a:spcPct val="0"/>
        </a:spcAft>
        <a:defRPr sz="4200" b="1">
          <a:solidFill>
            <a:srgbClr val="0A0A70"/>
          </a:solidFill>
          <a:latin typeface="Garamond" pitchFamily="18" charset="0"/>
        </a:defRPr>
      </a:lvl3pPr>
      <a:lvl4pPr algn="l" rtl="0" eaLnBrk="1" fontAlgn="base" hangingPunct="1">
        <a:spcBef>
          <a:spcPct val="0"/>
        </a:spcBef>
        <a:spcAft>
          <a:spcPct val="0"/>
        </a:spcAft>
        <a:defRPr sz="4200" b="1">
          <a:solidFill>
            <a:srgbClr val="0A0A70"/>
          </a:solidFill>
          <a:latin typeface="Garamond" pitchFamily="18" charset="0"/>
        </a:defRPr>
      </a:lvl4pPr>
      <a:lvl5pPr algn="l" rtl="0" eaLnBrk="1" fontAlgn="base" hangingPunct="1">
        <a:spcBef>
          <a:spcPct val="0"/>
        </a:spcBef>
        <a:spcAft>
          <a:spcPct val="0"/>
        </a:spcAft>
        <a:defRPr sz="4200" b="1">
          <a:solidFill>
            <a:srgbClr val="0A0A70"/>
          </a:solidFill>
          <a:latin typeface="Garamond" pitchFamily="18" charset="0"/>
        </a:defRPr>
      </a:lvl5pPr>
      <a:lvl6pPr marL="457200" algn="l" rtl="0" eaLnBrk="1" fontAlgn="base" hangingPunct="1">
        <a:spcBef>
          <a:spcPct val="0"/>
        </a:spcBef>
        <a:spcAft>
          <a:spcPct val="0"/>
        </a:spcAft>
        <a:defRPr sz="4200" b="1">
          <a:solidFill>
            <a:srgbClr val="0A0A70"/>
          </a:solidFill>
          <a:latin typeface="Garamond" pitchFamily="18" charset="0"/>
        </a:defRPr>
      </a:lvl6pPr>
      <a:lvl7pPr marL="914400" algn="l" rtl="0" eaLnBrk="1" fontAlgn="base" hangingPunct="1">
        <a:spcBef>
          <a:spcPct val="0"/>
        </a:spcBef>
        <a:spcAft>
          <a:spcPct val="0"/>
        </a:spcAft>
        <a:defRPr sz="4200" b="1">
          <a:solidFill>
            <a:srgbClr val="0A0A70"/>
          </a:solidFill>
          <a:latin typeface="Garamond" pitchFamily="18" charset="0"/>
        </a:defRPr>
      </a:lvl7pPr>
      <a:lvl8pPr marL="1371600" algn="l" rtl="0" eaLnBrk="1" fontAlgn="base" hangingPunct="1">
        <a:spcBef>
          <a:spcPct val="0"/>
        </a:spcBef>
        <a:spcAft>
          <a:spcPct val="0"/>
        </a:spcAft>
        <a:defRPr sz="4200" b="1">
          <a:solidFill>
            <a:srgbClr val="0A0A70"/>
          </a:solidFill>
          <a:latin typeface="Garamond" pitchFamily="18" charset="0"/>
        </a:defRPr>
      </a:lvl8pPr>
      <a:lvl9pPr marL="1828800" algn="l" rtl="0" eaLnBrk="1" fontAlgn="base" hangingPunct="1">
        <a:spcBef>
          <a:spcPct val="0"/>
        </a:spcBef>
        <a:spcAft>
          <a:spcPct val="0"/>
        </a:spcAft>
        <a:defRPr sz="4200" b="1">
          <a:solidFill>
            <a:srgbClr val="0A0A70"/>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hyperlink" Target="https://www.facebook.com/1814662582185968/videos/540010760263446/" TargetMode="External"/><Relationship Id="rId4" Type="http://schemas.openxmlformats.org/officeDocument/2006/relationships/hyperlink" Target="https://www.svk.no/strategisk-oppvekstplan-ut-paa-hoering.6289296-364152.html"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hyperlink" Target="https://www.svk.no/hva-er-din-mening-om-skole-og-barnehage.6289667-17830.html"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chart" Target="../charts/char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576649" y="486032"/>
            <a:ext cx="10579031" cy="3839080"/>
          </a:xfrm>
        </p:spPr>
        <p:txBody>
          <a:bodyPr/>
          <a:lstStyle/>
          <a:p>
            <a:r>
              <a:rPr lang="nb-NO" dirty="0"/>
              <a:t>Sør–Varanger kommune</a:t>
            </a:r>
          </a:p>
        </p:txBody>
      </p:sp>
      <p:sp>
        <p:nvSpPr>
          <p:cNvPr id="3" name="Undertittel 2"/>
          <p:cNvSpPr>
            <a:spLocks noGrp="1"/>
          </p:cNvSpPr>
          <p:nvPr>
            <p:ph type="subTitle" idx="1"/>
          </p:nvPr>
        </p:nvSpPr>
        <p:spPr>
          <a:xfrm>
            <a:off x="1385207" y="4598081"/>
            <a:ext cx="9144000" cy="1655762"/>
          </a:xfrm>
        </p:spPr>
        <p:txBody>
          <a:bodyPr/>
          <a:lstStyle/>
          <a:p>
            <a:r>
              <a:rPr lang="nb-NO" dirty="0"/>
              <a:t>En grensesprengende kommune</a:t>
            </a:r>
          </a:p>
        </p:txBody>
      </p:sp>
      <p:pic>
        <p:nvPicPr>
          <p:cNvPr id="5" name="Bilde 4"/>
          <p:cNvPicPr>
            <a:picLocks noChangeAspect="1"/>
          </p:cNvPicPr>
          <p:nvPr/>
        </p:nvPicPr>
        <p:blipFill>
          <a:blip r:embed="rId4"/>
          <a:stretch>
            <a:fillRect/>
          </a:stretch>
        </p:blipFill>
        <p:spPr>
          <a:xfrm>
            <a:off x="815390" y="346091"/>
            <a:ext cx="8630709" cy="2660720"/>
          </a:xfrm>
          <a:prstGeom prst="rect">
            <a:avLst/>
          </a:prstGeom>
        </p:spPr>
      </p:pic>
      <p:pic>
        <p:nvPicPr>
          <p:cNvPr id="8" name="Ly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58796439"/>
      </p:ext>
    </p:extLst>
  </p:cSld>
  <p:clrMapOvr>
    <a:masterClrMapping/>
  </p:clrMapOvr>
  <mc:AlternateContent xmlns:mc="http://schemas.openxmlformats.org/markup-compatibility/2006" xmlns:p14="http://schemas.microsoft.com/office/powerpoint/2010/main">
    <mc:Choice Requires="p14">
      <p:transition spd="slow" p14:dur="2000" advTm="9949"/>
    </mc:Choice>
    <mc:Fallback xmlns="">
      <p:transition spd="slow" advTm="9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z="3600" dirty="0"/>
              <a:t>Overordnede mål i Strategisk oppvekstplan</a:t>
            </a:r>
          </a:p>
        </p:txBody>
      </p:sp>
      <p:sp>
        <p:nvSpPr>
          <p:cNvPr id="3" name="Plassholder for innhold 2"/>
          <p:cNvSpPr>
            <a:spLocks noGrp="1"/>
          </p:cNvSpPr>
          <p:nvPr>
            <p:ph sz="half" idx="1"/>
          </p:nvPr>
        </p:nvSpPr>
        <p:spPr>
          <a:xfrm>
            <a:off x="6514502" y="1293132"/>
            <a:ext cx="5384800" cy="4314825"/>
          </a:xfrm>
        </p:spPr>
        <p:txBody>
          <a:bodyPr/>
          <a:lstStyle/>
          <a:p>
            <a:pPr marL="0" indent="0">
              <a:buNone/>
            </a:pPr>
            <a:r>
              <a:rPr lang="nb-NO" sz="1800" b="1" dirty="0" smtClean="0"/>
              <a:t>FOKUSOMRÅDER</a:t>
            </a:r>
            <a:endParaRPr lang="nb-NO" sz="1800" dirty="0"/>
          </a:p>
          <a:p>
            <a:r>
              <a:rPr lang="nb-NO" sz="1800" dirty="0"/>
              <a:t>Tidlig innsats</a:t>
            </a:r>
          </a:p>
          <a:p>
            <a:r>
              <a:rPr lang="nb-NO" sz="1800" dirty="0"/>
              <a:t>Utjevning av forskjeller</a:t>
            </a:r>
          </a:p>
          <a:p>
            <a:r>
              <a:rPr lang="nb-NO" sz="1800" dirty="0"/>
              <a:t>Godt tverrfaglig samarbeid</a:t>
            </a:r>
          </a:p>
          <a:p>
            <a:r>
              <a:rPr lang="nb-NO" sz="1800" dirty="0"/>
              <a:t>Kompetanse i alle ledd </a:t>
            </a:r>
          </a:p>
          <a:p>
            <a:r>
              <a:rPr lang="nb-NO" sz="1800" dirty="0"/>
              <a:t>God organisering av tjenestene</a:t>
            </a:r>
          </a:p>
          <a:p>
            <a:pPr marL="0" indent="0">
              <a:buNone/>
            </a:pPr>
            <a:endParaRPr lang="nb-NO" dirty="0"/>
          </a:p>
        </p:txBody>
      </p:sp>
      <p:sp>
        <p:nvSpPr>
          <p:cNvPr id="4" name="Plassholder for innhold 3"/>
          <p:cNvSpPr>
            <a:spLocks noGrp="1"/>
          </p:cNvSpPr>
          <p:nvPr>
            <p:ph sz="half" idx="2"/>
          </p:nvPr>
        </p:nvSpPr>
        <p:spPr>
          <a:xfrm>
            <a:off x="917529" y="1293133"/>
            <a:ext cx="5858329" cy="4314825"/>
          </a:xfrm>
        </p:spPr>
        <p:txBody>
          <a:bodyPr/>
          <a:lstStyle/>
          <a:p>
            <a:pPr marL="0" indent="0">
              <a:buNone/>
            </a:pPr>
            <a:r>
              <a:rPr lang="nb-NO" sz="1800" b="1" dirty="0"/>
              <a:t>I Sør-Varanger skal </a:t>
            </a:r>
          </a:p>
          <a:p>
            <a:pPr>
              <a:buFont typeface="Wingdings" panose="05000000000000000000" pitchFamily="2" charset="2"/>
              <a:buChar char="v"/>
            </a:pPr>
            <a:r>
              <a:rPr lang="nb-NO" sz="1800" b="1" dirty="0"/>
              <a:t>barnas beste være førende</a:t>
            </a:r>
          </a:p>
          <a:p>
            <a:pPr>
              <a:buFont typeface="Wingdings" panose="05000000000000000000" pitchFamily="2" charset="2"/>
              <a:buChar char="v"/>
            </a:pPr>
            <a:r>
              <a:rPr lang="nb-NO" sz="1800" b="1" dirty="0"/>
              <a:t>Alle barn og unge møtes med respekt</a:t>
            </a:r>
          </a:p>
          <a:p>
            <a:pPr>
              <a:buFont typeface="Wingdings" panose="05000000000000000000" pitchFamily="2" charset="2"/>
              <a:buChar char="v"/>
            </a:pPr>
            <a:r>
              <a:rPr lang="nb-NO" sz="1800" b="1" dirty="0"/>
              <a:t>Lokalsamfunnet inkludere alle barn og  unge</a:t>
            </a:r>
          </a:p>
          <a:p>
            <a:pPr marL="0" indent="0">
              <a:buNone/>
            </a:pPr>
            <a:endParaRPr lang="nb-NO" sz="1800" b="1" dirty="0"/>
          </a:p>
          <a:p>
            <a:pPr marL="0" indent="0">
              <a:buNone/>
            </a:pPr>
            <a:r>
              <a:rPr lang="nb-NO" sz="1800" b="1" dirty="0"/>
              <a:t>Tilbudene på oppvekstfeltet skal</a:t>
            </a:r>
          </a:p>
          <a:p>
            <a:pPr>
              <a:buFont typeface="Wingdings" panose="05000000000000000000" pitchFamily="2" charset="2"/>
              <a:buChar char="v"/>
            </a:pPr>
            <a:r>
              <a:rPr lang="nb-NO" sz="1800" dirty="0"/>
              <a:t>Være likeverdige</a:t>
            </a:r>
          </a:p>
          <a:p>
            <a:pPr>
              <a:buFont typeface="Wingdings" panose="05000000000000000000" pitchFamily="2" charset="2"/>
              <a:buChar char="v"/>
            </a:pPr>
            <a:r>
              <a:rPr lang="nb-NO" sz="1800" dirty="0"/>
              <a:t>Ha høy kvalitet</a:t>
            </a:r>
          </a:p>
          <a:p>
            <a:pPr>
              <a:buFont typeface="Wingdings" panose="05000000000000000000" pitchFamily="2" charset="2"/>
              <a:buChar char="v"/>
            </a:pPr>
            <a:r>
              <a:rPr lang="nb-NO" sz="1800" dirty="0"/>
              <a:t>Kunne være ulike i form, tilpasset behov </a:t>
            </a:r>
          </a:p>
          <a:p>
            <a:pPr marL="0" indent="0">
              <a:buNone/>
            </a:pPr>
            <a:r>
              <a:rPr lang="nb-NO" sz="1800" b="1" dirty="0"/>
              <a:t>BARN OG UNGE I SØR-VARANER SKAL</a:t>
            </a:r>
          </a:p>
          <a:p>
            <a:pPr>
              <a:buFont typeface="Wingdings" panose="05000000000000000000" pitchFamily="2" charset="2"/>
              <a:buChar char="v"/>
            </a:pPr>
            <a:r>
              <a:rPr lang="nb-NO" sz="1800" dirty="0"/>
              <a:t>Tørre å sette seg høye mål </a:t>
            </a:r>
          </a:p>
          <a:p>
            <a:pPr>
              <a:buFont typeface="Wingdings" panose="05000000000000000000" pitchFamily="2" charset="2"/>
              <a:buChar char="v"/>
            </a:pPr>
            <a:r>
              <a:rPr lang="nb-NO" sz="1800" dirty="0"/>
              <a:t>Utvikle evne til samspill</a:t>
            </a:r>
          </a:p>
          <a:p>
            <a:pPr>
              <a:buFont typeface="Wingdings" panose="05000000000000000000" pitchFamily="2" charset="2"/>
              <a:buChar char="v"/>
            </a:pPr>
            <a:r>
              <a:rPr lang="nb-NO" sz="1800" dirty="0"/>
              <a:t>Utvikle tro på egne krefter </a:t>
            </a:r>
          </a:p>
          <a:p>
            <a:pPr>
              <a:buFont typeface="Wingdings" panose="05000000000000000000" pitchFamily="2" charset="2"/>
              <a:buChar char="v"/>
            </a:pPr>
            <a:r>
              <a:rPr lang="nb-NO" sz="1800" dirty="0"/>
              <a:t>Ha mot til å løse livets utfordringer</a:t>
            </a:r>
          </a:p>
          <a:p>
            <a:pPr marL="0" indent="0">
              <a:buNone/>
            </a:pPr>
            <a:endParaRPr lang="nb-NO" sz="1800" dirty="0"/>
          </a:p>
        </p:txBody>
      </p:sp>
      <p:pic>
        <p:nvPicPr>
          <p:cNvPr id="5" name="Bilde 4"/>
          <p:cNvPicPr/>
          <p:nvPr/>
        </p:nvPicPr>
        <p:blipFill rotWithShape="1">
          <a:blip r:embed="rId4">
            <a:extLst>
              <a:ext uri="{28A0092B-C50C-407E-A947-70E740481C1C}">
                <a14:useLocalDpi xmlns:a14="http://schemas.microsoft.com/office/drawing/2010/main" val="0"/>
              </a:ext>
            </a:extLst>
          </a:blip>
          <a:srcRect l="38699" t="33244" r="21609" b="32548"/>
          <a:stretch/>
        </p:blipFill>
        <p:spPr bwMode="auto">
          <a:xfrm>
            <a:off x="6514502" y="3294743"/>
            <a:ext cx="4705041" cy="2859314"/>
          </a:xfrm>
          <a:prstGeom prst="rect">
            <a:avLst/>
          </a:prstGeom>
          <a:ln>
            <a:noFill/>
          </a:ln>
          <a:extLst>
            <a:ext uri="{53640926-AAD7-44D8-BBD7-CCE9431645EC}">
              <a14:shadowObscured xmlns:a14="http://schemas.microsoft.com/office/drawing/2010/main"/>
            </a:ext>
          </a:extLst>
        </p:spPr>
      </p:pic>
      <p:pic>
        <p:nvPicPr>
          <p:cNvPr id="6" name="Ly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93841838"/>
      </p:ext>
    </p:extLst>
  </p:cSld>
  <p:clrMapOvr>
    <a:masterClrMapping/>
  </p:clrMapOvr>
  <mc:AlternateContent xmlns:mc="http://schemas.openxmlformats.org/markup-compatibility/2006" xmlns:p14="http://schemas.microsoft.com/office/powerpoint/2010/main">
    <mc:Choice Requires="p14">
      <p:transition spd="slow" p14:dur="2000" advTm="256691"/>
    </mc:Choice>
    <mc:Fallback xmlns="">
      <p:transition spd="slow" advTm="256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200" dirty="0"/>
              <a:t>Bygge på det vi har</a:t>
            </a:r>
          </a:p>
        </p:txBody>
      </p:sp>
      <p:sp>
        <p:nvSpPr>
          <p:cNvPr id="3" name="Plassholder for innhold 2"/>
          <p:cNvSpPr>
            <a:spLocks noGrp="1"/>
          </p:cNvSpPr>
          <p:nvPr>
            <p:ph sz="half" idx="1"/>
          </p:nvPr>
        </p:nvSpPr>
        <p:spPr>
          <a:xfrm>
            <a:off x="624417" y="1539874"/>
            <a:ext cx="5384800" cy="4314825"/>
          </a:xfrm>
        </p:spPr>
        <p:txBody>
          <a:bodyPr/>
          <a:lstStyle/>
          <a:p>
            <a:pPr marL="0" indent="0" algn="ctr">
              <a:buNone/>
            </a:pPr>
            <a:r>
              <a:rPr lang="nb-NO" sz="2000" b="1" dirty="0"/>
              <a:t>SFO – Skolefritidsordning for alle?</a:t>
            </a:r>
          </a:p>
          <a:p>
            <a:pPr>
              <a:spcAft>
                <a:spcPts val="600"/>
              </a:spcAft>
            </a:pPr>
            <a:r>
              <a:rPr lang="nb-NO" sz="1800" dirty="0"/>
              <a:t>Barn og unge skal få rett tiltak til riktig tid! </a:t>
            </a:r>
          </a:p>
          <a:p>
            <a:pPr>
              <a:spcAft>
                <a:spcPts val="600"/>
              </a:spcAft>
            </a:pPr>
            <a:r>
              <a:rPr lang="nb-NO" sz="1800" dirty="0"/>
              <a:t>Et godt tilbud helsemessig og pedagogisk som forbygger og sette inn tiltak raskt når bekymring eller utfordringer avdekkes.</a:t>
            </a:r>
          </a:p>
          <a:p>
            <a:r>
              <a:rPr lang="nb-NO" sz="1800" dirty="0"/>
              <a:t>I forhold til </a:t>
            </a:r>
          </a:p>
          <a:p>
            <a:pPr lvl="1"/>
            <a:r>
              <a:rPr lang="nb-NO" sz="1800" dirty="0"/>
              <a:t>Sosial utvikling/utfordringer</a:t>
            </a:r>
          </a:p>
          <a:p>
            <a:pPr lvl="1"/>
            <a:r>
              <a:rPr lang="nb-NO" sz="1800" dirty="0"/>
              <a:t>Fysisk utvikling/utfordringer</a:t>
            </a:r>
          </a:p>
          <a:p>
            <a:pPr lvl="1"/>
            <a:r>
              <a:rPr lang="nb-NO" sz="1800" dirty="0"/>
              <a:t>Læringsutfordringer</a:t>
            </a:r>
          </a:p>
          <a:p>
            <a:pPr lvl="1"/>
            <a:r>
              <a:rPr lang="nb-NO" sz="1800" dirty="0"/>
              <a:t>Språkutfordring</a:t>
            </a:r>
          </a:p>
          <a:p>
            <a:pPr lvl="1"/>
            <a:r>
              <a:rPr lang="nb-NO" sz="1800" dirty="0"/>
              <a:t>Omsorgssvikt/Familie</a:t>
            </a:r>
          </a:p>
          <a:p>
            <a:pPr lvl="1"/>
            <a:r>
              <a:rPr lang="nb-NO" sz="1800" dirty="0"/>
              <a:t>Øvrige behov – prinsipp ikke program -</a:t>
            </a:r>
          </a:p>
          <a:p>
            <a:pPr marL="0" indent="0">
              <a:buNone/>
            </a:pPr>
            <a:endParaRPr lang="nb-NO" dirty="0"/>
          </a:p>
        </p:txBody>
      </p:sp>
      <p:sp>
        <p:nvSpPr>
          <p:cNvPr id="4" name="Plassholder for innhold 3"/>
          <p:cNvSpPr>
            <a:spLocks noGrp="1"/>
          </p:cNvSpPr>
          <p:nvPr>
            <p:ph sz="half" idx="2"/>
          </p:nvPr>
        </p:nvSpPr>
        <p:spPr>
          <a:xfrm>
            <a:off x="6294060" y="1539875"/>
            <a:ext cx="5384800" cy="4314825"/>
          </a:xfrm>
        </p:spPr>
        <p:txBody>
          <a:bodyPr/>
          <a:lstStyle/>
          <a:p>
            <a:pPr marL="0" indent="0" algn="ctr">
              <a:buNone/>
            </a:pPr>
            <a:r>
              <a:rPr lang="nb-NO" sz="2000" b="1" dirty="0"/>
              <a:t>Leksehjelp</a:t>
            </a:r>
          </a:p>
          <a:p>
            <a:pPr marL="0" indent="0">
              <a:buNone/>
            </a:pPr>
            <a:r>
              <a:rPr lang="nb-NO" sz="1600" dirty="0"/>
              <a:t>Kommunale tjenester skal bidra til å utjevne skjevheter, slik at alle kan oppleve mestring uavhengig av: </a:t>
            </a:r>
          </a:p>
          <a:p>
            <a:r>
              <a:rPr lang="nb-NO" sz="1600" dirty="0"/>
              <a:t>Familiebakgrunn </a:t>
            </a:r>
            <a:r>
              <a:rPr lang="nb-NO" sz="1800" dirty="0"/>
              <a:t>(sosial tilhørighet, utdanning, økonomi, kultur og bosted)</a:t>
            </a:r>
          </a:p>
          <a:p>
            <a:r>
              <a:rPr lang="nb-NO" sz="1600" dirty="0"/>
              <a:t>Kjønn (likestilling gutt, jente, anerkjenne andre kjønnsidentiteter)</a:t>
            </a:r>
          </a:p>
          <a:p>
            <a:r>
              <a:rPr lang="nb-NO" sz="1600" dirty="0"/>
              <a:t>Funksjonsnivå og funksjonsutfordringer </a:t>
            </a:r>
          </a:p>
          <a:p>
            <a:pPr marL="327025" lvl="1" indent="0">
              <a:buNone/>
            </a:pPr>
            <a:r>
              <a:rPr lang="nb-NO" sz="1600" dirty="0"/>
              <a:t>Som sen fysisk utvikling, dysleksi, autisme, fysiske funksjonsutfordringer eller </a:t>
            </a:r>
            <a:r>
              <a:rPr lang="nb-NO" sz="1600" dirty="0" err="1"/>
              <a:t>multihandicap</a:t>
            </a:r>
            <a:endParaRPr lang="nb-NO" sz="1600" dirty="0"/>
          </a:p>
          <a:p>
            <a:pPr marL="327025" lvl="1" indent="0" algn="ctr">
              <a:buNone/>
            </a:pPr>
            <a:r>
              <a:rPr lang="nb-NO" sz="2000" b="1" dirty="0"/>
              <a:t>Gode, universelle tiltak </a:t>
            </a:r>
          </a:p>
          <a:p>
            <a:pPr marL="327025" lvl="1" indent="0" algn="ctr">
              <a:buNone/>
            </a:pPr>
            <a:r>
              <a:rPr lang="nb-NO" sz="2000" b="1" dirty="0"/>
              <a:t>fungerer utjevnende!</a:t>
            </a:r>
          </a:p>
        </p:txBody>
      </p:sp>
      <p:pic>
        <p:nvPicPr>
          <p:cNvPr id="5" name="Ly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51676123"/>
      </p:ext>
    </p:extLst>
  </p:cSld>
  <p:clrMapOvr>
    <a:masterClrMapping/>
  </p:clrMapOvr>
  <mc:AlternateContent xmlns:mc="http://schemas.openxmlformats.org/markup-compatibility/2006" xmlns:p14="http://schemas.microsoft.com/office/powerpoint/2010/main">
    <mc:Choice Requires="p14">
      <p:transition spd="slow" p14:dur="2000" advTm="36545"/>
    </mc:Choice>
    <mc:Fallback xmlns="">
      <p:transition spd="slow" advTm="36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smtClean="0"/>
              <a:t>Handlingsdelen av Strategisk oppvekstplan</a:t>
            </a:r>
            <a:endParaRPr lang="nb-NO" sz="3600" dirty="0"/>
          </a:p>
        </p:txBody>
      </p:sp>
      <p:sp>
        <p:nvSpPr>
          <p:cNvPr id="3" name="Plassholder for innhold 2"/>
          <p:cNvSpPr>
            <a:spLocks noGrp="1"/>
          </p:cNvSpPr>
          <p:nvPr>
            <p:ph sz="half" idx="1"/>
          </p:nvPr>
        </p:nvSpPr>
        <p:spPr/>
        <p:txBody>
          <a:bodyPr/>
          <a:lstStyle/>
          <a:p>
            <a:pPr marL="0" indent="0">
              <a:buNone/>
            </a:pPr>
            <a:r>
              <a:rPr lang="nb-NO" sz="2400" dirty="0" smtClean="0"/>
              <a:t>Iverksetting av Strategisk oppvekstplan skjer gjennom handlingsplaner.</a:t>
            </a:r>
          </a:p>
          <a:p>
            <a:pPr>
              <a:buFont typeface="Wingdings" panose="05000000000000000000" pitchFamily="2" charset="2"/>
              <a:buChar char="Ø"/>
            </a:pPr>
            <a:r>
              <a:rPr lang="nb-NO" sz="2400" dirty="0" smtClean="0"/>
              <a:t>Handlingsplanene kan være omfattende og involvere mange parter, store endringer og økonomisk innsats.</a:t>
            </a:r>
          </a:p>
          <a:p>
            <a:pPr>
              <a:buFont typeface="Wingdings" panose="05000000000000000000" pitchFamily="2" charset="2"/>
              <a:buChar char="Ø"/>
            </a:pPr>
            <a:r>
              <a:rPr lang="nb-NO" sz="2400" dirty="0" smtClean="0"/>
              <a:t>MEN de kan også være konkrete, handlingsrettet og kortsiktige. </a:t>
            </a:r>
            <a:endParaRPr lang="nb-NO" sz="2400" dirty="0"/>
          </a:p>
        </p:txBody>
      </p:sp>
      <p:sp>
        <p:nvSpPr>
          <p:cNvPr id="4" name="Plassholder for innhold 3"/>
          <p:cNvSpPr>
            <a:spLocks noGrp="1"/>
          </p:cNvSpPr>
          <p:nvPr>
            <p:ph sz="half" idx="2"/>
          </p:nvPr>
        </p:nvSpPr>
        <p:spPr>
          <a:xfrm>
            <a:off x="5838930" y="1628775"/>
            <a:ext cx="5867966" cy="4314825"/>
          </a:xfrm>
        </p:spPr>
        <p:txBody>
          <a:bodyPr/>
          <a:lstStyle/>
          <a:p>
            <a:pPr>
              <a:buFont typeface="Wingdings" panose="05000000000000000000" pitchFamily="2" charset="2"/>
              <a:buChar char="Ø"/>
            </a:pPr>
            <a:r>
              <a:rPr lang="nb-NO" sz="2400" dirty="0" smtClean="0"/>
              <a:t>I utvikling av handlingsplaner må kommunens fagfolk, de som arbeider ute i felten, være aktive deltakere.</a:t>
            </a:r>
          </a:p>
          <a:p>
            <a:pPr>
              <a:buFont typeface="Wingdings" panose="05000000000000000000" pitchFamily="2" charset="2"/>
              <a:buChar char="Ø"/>
            </a:pPr>
            <a:r>
              <a:rPr lang="nb-NO" sz="2400" dirty="0" smtClean="0"/>
              <a:t>Handlingsplanene må inneha klare tiltak, ansvarsplassering og  synliggjøre konsekvenser både organisatorisk, faglig og økonomisk.</a:t>
            </a:r>
          </a:p>
        </p:txBody>
      </p:sp>
      <p:pic>
        <p:nvPicPr>
          <p:cNvPr id="5" name="Ly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7029561"/>
      </p:ext>
    </p:extLst>
  </p:cSld>
  <p:clrMapOvr>
    <a:masterClrMapping/>
  </p:clrMapOvr>
  <mc:AlternateContent xmlns:mc="http://schemas.openxmlformats.org/markup-compatibility/2006" xmlns:p14="http://schemas.microsoft.com/office/powerpoint/2010/main">
    <mc:Choice Requires="p14">
      <p:transition spd="slow" p14:dur="2000" advTm="59072"/>
    </mc:Choice>
    <mc:Fallback xmlns="">
      <p:transition spd="slow" advTm="59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540912"/>
            <a:ext cx="10972800" cy="876725"/>
          </a:xfrm>
        </p:spPr>
        <p:txBody>
          <a:bodyPr/>
          <a:lstStyle/>
          <a:p>
            <a:pPr algn="ctr"/>
            <a:r>
              <a:rPr lang="nb-NO" sz="2800" dirty="0" smtClean="0"/>
              <a:t>Handlingsplaner ..noen eksempler på tema…</a:t>
            </a:r>
            <a:endParaRPr lang="nb-NO" sz="2800" dirty="0"/>
          </a:p>
        </p:txBody>
      </p:sp>
      <p:graphicFrame>
        <p:nvGraphicFramePr>
          <p:cNvPr id="7" name="Plassholder for innhold 6"/>
          <p:cNvGraphicFramePr>
            <a:graphicFrameLocks noGrp="1"/>
          </p:cNvGraphicFramePr>
          <p:nvPr>
            <p:ph sz="half" idx="2"/>
            <p:extLst>
              <p:ext uri="{D42A27DB-BD31-4B8C-83A1-F6EECF244321}">
                <p14:modId xmlns:p14="http://schemas.microsoft.com/office/powerpoint/2010/main" val="588070591"/>
              </p:ext>
            </p:extLst>
          </p:nvPr>
        </p:nvGraphicFramePr>
        <p:xfrm>
          <a:off x="1416677" y="1259100"/>
          <a:ext cx="3902298" cy="4674029"/>
        </p:xfrm>
        <a:graphic>
          <a:graphicData uri="http://schemas.openxmlformats.org/drawingml/2006/table">
            <a:tbl>
              <a:tblPr firstRow="1" firstCol="1" bandRow="1">
                <a:tableStyleId>{5C22544A-7EE6-4342-B048-85BDC9FD1C3A}</a:tableStyleId>
              </a:tblPr>
              <a:tblGrid>
                <a:gridCol w="3902298">
                  <a:extLst>
                    <a:ext uri="{9D8B030D-6E8A-4147-A177-3AD203B41FA5}">
                      <a16:colId xmlns:a16="http://schemas.microsoft.com/office/drawing/2014/main" xmlns="" val="20000"/>
                    </a:ext>
                  </a:extLst>
                </a:gridCol>
              </a:tblGrid>
              <a:tr h="210425">
                <a:tc>
                  <a:txBody>
                    <a:bodyPr/>
                    <a:lstStyle/>
                    <a:p>
                      <a:pPr algn="ctr">
                        <a:lnSpc>
                          <a:spcPct val="107000"/>
                        </a:lnSpc>
                        <a:spcAft>
                          <a:spcPts val="600"/>
                        </a:spcAft>
                      </a:pPr>
                      <a:r>
                        <a:rPr lang="nb-NO" sz="1400" dirty="0">
                          <a:effectLst/>
                        </a:rPr>
                        <a:t>Tema</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51" marR="31951" marT="0" marB="0"/>
                </a:tc>
                <a:extLst>
                  <a:ext uri="{0D108BD9-81ED-4DB2-BD59-A6C34878D82A}">
                    <a16:rowId xmlns:a16="http://schemas.microsoft.com/office/drawing/2014/main" xmlns="" val="10000"/>
                  </a:ext>
                </a:extLst>
              </a:tr>
              <a:tr h="737120">
                <a:tc>
                  <a:txBody>
                    <a:bodyPr/>
                    <a:lstStyle/>
                    <a:p>
                      <a:pPr>
                        <a:lnSpc>
                          <a:spcPct val="107000"/>
                        </a:lnSpc>
                        <a:spcAft>
                          <a:spcPts val="600"/>
                        </a:spcAft>
                      </a:pPr>
                      <a:r>
                        <a:rPr lang="nb-NO" sz="1400" dirty="0">
                          <a:effectLst/>
                        </a:rPr>
                        <a:t>Spesialpedagogikk inn i barnehage og skole</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51" marR="31951" marT="0" marB="0"/>
                </a:tc>
                <a:extLst>
                  <a:ext uri="{0D108BD9-81ED-4DB2-BD59-A6C34878D82A}">
                    <a16:rowId xmlns:a16="http://schemas.microsoft.com/office/drawing/2014/main" xmlns="" val="10001"/>
                  </a:ext>
                </a:extLst>
              </a:tr>
              <a:tr h="566306">
                <a:tc>
                  <a:txBody>
                    <a:bodyPr/>
                    <a:lstStyle/>
                    <a:p>
                      <a:pPr>
                        <a:lnSpc>
                          <a:spcPct val="100000"/>
                        </a:lnSpc>
                        <a:spcAft>
                          <a:spcPts val="0"/>
                        </a:spcAft>
                      </a:pPr>
                      <a:r>
                        <a:rPr lang="nb-NO" sz="1400" dirty="0">
                          <a:effectLst/>
                        </a:rPr>
                        <a:t>Tverrfaglig samarbeid</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51" marR="31951" marT="0" marB="0"/>
                </a:tc>
                <a:extLst>
                  <a:ext uri="{0D108BD9-81ED-4DB2-BD59-A6C34878D82A}">
                    <a16:rowId xmlns:a16="http://schemas.microsoft.com/office/drawing/2014/main" xmlns="" val="10002"/>
                  </a:ext>
                </a:extLst>
              </a:tr>
              <a:tr h="560694">
                <a:tc>
                  <a: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lang="nb-NO" sz="1400" dirty="0" smtClean="0">
                          <a:effectLst/>
                        </a:rPr>
                        <a:t>Overganger: Hjem-barnehage-grunnskole </a:t>
                      </a:r>
                      <a:endParaRPr lang="nb-NO"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31951" marR="31951" marT="0" marB="0"/>
                </a:tc>
                <a:extLst>
                  <a:ext uri="{0D108BD9-81ED-4DB2-BD59-A6C34878D82A}">
                    <a16:rowId xmlns:a16="http://schemas.microsoft.com/office/drawing/2014/main" xmlns="" val="10003"/>
                  </a:ext>
                </a:extLst>
              </a:tr>
              <a:tr h="704318">
                <a:tc>
                  <a:txBody>
                    <a:bodyPr/>
                    <a:lstStyle/>
                    <a:p>
                      <a:pPr>
                        <a:lnSpc>
                          <a:spcPct val="107000"/>
                        </a:lnSpc>
                        <a:spcAft>
                          <a:spcPts val="600"/>
                        </a:spcAft>
                      </a:pPr>
                      <a:r>
                        <a:rPr lang="nb-NO" sz="1400" dirty="0" smtClean="0">
                          <a:effectLst/>
                        </a:rPr>
                        <a:t>Overganger: I grunnskolen</a:t>
                      </a:r>
                    </a:p>
                    <a:p>
                      <a:pPr>
                        <a:lnSpc>
                          <a:spcPct val="107000"/>
                        </a:lnSpc>
                        <a:spcAft>
                          <a:spcPts val="600"/>
                        </a:spcAft>
                      </a:pPr>
                      <a:r>
                        <a:rPr lang="nb-NO" sz="1400" dirty="0" smtClean="0">
                          <a:effectLst/>
                        </a:rPr>
                        <a:t>småtrinn-mellomtrinn-ungdomstrinn</a:t>
                      </a:r>
                      <a:endParaRPr lang="nb-NO"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51" marR="31951" marT="0" marB="0"/>
                </a:tc>
                <a:extLst>
                  <a:ext uri="{0D108BD9-81ED-4DB2-BD59-A6C34878D82A}">
                    <a16:rowId xmlns:a16="http://schemas.microsoft.com/office/drawing/2014/main" xmlns="" val="10004"/>
                  </a:ext>
                </a:extLst>
              </a:tr>
              <a:tr h="899932">
                <a:tc>
                  <a:txBody>
                    <a:bodyPr/>
                    <a:lstStyle/>
                    <a:p>
                      <a:pPr>
                        <a:lnSpc>
                          <a:spcPct val="107000"/>
                        </a:lnSpc>
                        <a:spcAft>
                          <a:spcPts val="600"/>
                        </a:spcAft>
                      </a:pPr>
                      <a:r>
                        <a:rPr lang="nb-NO" sz="1400" dirty="0" smtClean="0">
                          <a:effectLst/>
                        </a:rPr>
                        <a:t>Overganger: </a:t>
                      </a:r>
                    </a:p>
                    <a:p>
                      <a:pPr>
                        <a:lnSpc>
                          <a:spcPct val="107000"/>
                        </a:lnSpc>
                        <a:spcAft>
                          <a:spcPts val="600"/>
                        </a:spcAft>
                      </a:pPr>
                      <a:r>
                        <a:rPr lang="nb-NO" sz="1400" dirty="0" smtClean="0">
                          <a:effectLst/>
                        </a:rPr>
                        <a:t>Grunnskole – videregående skole - voksenliv</a:t>
                      </a:r>
                      <a:endParaRPr lang="nb-NO"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51" marR="31951" marT="0" marB="0"/>
                </a:tc>
                <a:extLst>
                  <a:ext uri="{0D108BD9-81ED-4DB2-BD59-A6C34878D82A}">
                    <a16:rowId xmlns:a16="http://schemas.microsoft.com/office/drawing/2014/main" xmlns="" val="10005"/>
                  </a:ext>
                </a:extLst>
              </a:tr>
              <a:tr h="725330">
                <a:tc>
                  <a:txBody>
                    <a:bodyPr/>
                    <a:lstStyle/>
                    <a:p>
                      <a:pPr>
                        <a:lnSpc>
                          <a:spcPct val="107000"/>
                        </a:lnSpc>
                        <a:spcAft>
                          <a:spcPts val="600"/>
                        </a:spcAft>
                      </a:pPr>
                      <a:r>
                        <a:rPr lang="nb-NO" sz="1400" dirty="0" smtClean="0">
                          <a:effectLst/>
                          <a:latin typeface="Times New Roman" panose="02020603050405020304" pitchFamily="18" charset="0"/>
                          <a:ea typeface="Calibri" panose="020F0502020204030204" pitchFamily="34" charset="0"/>
                          <a:cs typeface="Times New Roman" panose="02020603050405020304" pitchFamily="18" charset="0"/>
                        </a:rPr>
                        <a:t>Organisatorisk</a:t>
                      </a:r>
                      <a:r>
                        <a:rPr lang="nb-NO" sz="1400" baseline="0" dirty="0" smtClean="0">
                          <a:effectLst/>
                          <a:latin typeface="Times New Roman" panose="02020603050405020304" pitchFamily="18" charset="0"/>
                          <a:ea typeface="Calibri" panose="020F0502020204030204" pitchFamily="34" charset="0"/>
                          <a:cs typeface="Times New Roman" panose="02020603050405020304" pitchFamily="18" charset="0"/>
                        </a:rPr>
                        <a:t> u</a:t>
                      </a:r>
                      <a:r>
                        <a:rPr lang="nb-NO" sz="1400" dirty="0" smtClean="0">
                          <a:effectLst/>
                          <a:latin typeface="Times New Roman" panose="02020603050405020304" pitchFamily="18" charset="0"/>
                          <a:ea typeface="Calibri" panose="020F0502020204030204" pitchFamily="34" charset="0"/>
                          <a:cs typeface="Times New Roman" panose="02020603050405020304" pitchFamily="18" charset="0"/>
                        </a:rPr>
                        <a:t>tvikling av Oppvekstsektoren</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51" marR="31951" marT="0" marB="0"/>
                </a:tc>
                <a:extLst>
                  <a:ext uri="{0D108BD9-81ED-4DB2-BD59-A6C34878D82A}">
                    <a16:rowId xmlns:a16="http://schemas.microsoft.com/office/drawing/2014/main" xmlns="" val="10006"/>
                  </a:ext>
                </a:extLst>
              </a:tr>
            </a:tbl>
          </a:graphicData>
        </a:graphic>
      </p:graphicFrame>
      <p:graphicFrame>
        <p:nvGraphicFramePr>
          <p:cNvPr id="8" name="Plassholder for innhold 7"/>
          <p:cNvGraphicFramePr>
            <a:graphicFrameLocks noGrp="1"/>
          </p:cNvGraphicFramePr>
          <p:nvPr>
            <p:ph sz="quarter" idx="4"/>
            <p:extLst>
              <p:ext uri="{D42A27DB-BD31-4B8C-83A1-F6EECF244321}">
                <p14:modId xmlns:p14="http://schemas.microsoft.com/office/powerpoint/2010/main" val="280131587"/>
              </p:ext>
            </p:extLst>
          </p:nvPr>
        </p:nvGraphicFramePr>
        <p:xfrm>
          <a:off x="6078826" y="1259100"/>
          <a:ext cx="3940937" cy="4646006"/>
        </p:xfrm>
        <a:graphic>
          <a:graphicData uri="http://schemas.openxmlformats.org/drawingml/2006/table">
            <a:tbl>
              <a:tblPr firstRow="1" firstCol="1" bandRow="1">
                <a:tableStyleId>{5C22544A-7EE6-4342-B048-85BDC9FD1C3A}</a:tableStyleId>
              </a:tblPr>
              <a:tblGrid>
                <a:gridCol w="3940937">
                  <a:extLst>
                    <a:ext uri="{9D8B030D-6E8A-4147-A177-3AD203B41FA5}">
                      <a16:colId xmlns:a16="http://schemas.microsoft.com/office/drawing/2014/main" xmlns="" val="20000"/>
                    </a:ext>
                  </a:extLst>
                </a:gridCol>
              </a:tblGrid>
              <a:tr h="247728">
                <a:tc>
                  <a:txBody>
                    <a:bodyPr/>
                    <a:lstStyle/>
                    <a:p>
                      <a:pPr algn="ctr">
                        <a:lnSpc>
                          <a:spcPct val="107000"/>
                        </a:lnSpc>
                        <a:spcAft>
                          <a:spcPts val="600"/>
                        </a:spcAft>
                      </a:pPr>
                      <a:r>
                        <a:rPr lang="nb-NO" sz="1400" dirty="0">
                          <a:effectLst/>
                        </a:rPr>
                        <a:t>Tema</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51" marR="31951" marT="0" marB="0"/>
                </a:tc>
                <a:extLst>
                  <a:ext uri="{0D108BD9-81ED-4DB2-BD59-A6C34878D82A}">
                    <a16:rowId xmlns:a16="http://schemas.microsoft.com/office/drawing/2014/main" xmlns="" val="10000"/>
                  </a:ext>
                </a:extLst>
              </a:tr>
              <a:tr h="914400">
                <a:tc>
                  <a:txBody>
                    <a:bodyPr/>
                    <a:lstStyle/>
                    <a:p>
                      <a:pPr>
                        <a:lnSpc>
                          <a:spcPct val="107000"/>
                        </a:lnSpc>
                        <a:spcAft>
                          <a:spcPts val="600"/>
                        </a:spcAft>
                      </a:pPr>
                      <a:r>
                        <a:rPr lang="nb-NO" sz="1400" dirty="0" smtClean="0">
                          <a:effectLst/>
                        </a:rPr>
                        <a:t>Helhetlig </a:t>
                      </a:r>
                      <a:r>
                        <a:rPr lang="nb-NO" sz="1400" dirty="0">
                          <a:effectLst/>
                        </a:rPr>
                        <a:t>rutine for norskopplæring for minoritetsspråklige og flerspråklige barn og unge </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51" marR="31951" marT="0" marB="0"/>
                </a:tc>
                <a:extLst>
                  <a:ext uri="{0D108BD9-81ED-4DB2-BD59-A6C34878D82A}">
                    <a16:rowId xmlns:a16="http://schemas.microsoft.com/office/drawing/2014/main" xmlns="" val="10001"/>
                  </a:ext>
                </a:extLst>
              </a:tr>
              <a:tr h="891033">
                <a:tc>
                  <a:txBody>
                    <a:bodyPr/>
                    <a:lstStyle/>
                    <a:p>
                      <a:pPr>
                        <a:lnSpc>
                          <a:spcPct val="107000"/>
                        </a:lnSpc>
                        <a:spcAft>
                          <a:spcPts val="600"/>
                        </a:spcAft>
                      </a:pPr>
                      <a:r>
                        <a:rPr lang="nb-NO" sz="1400" dirty="0">
                          <a:effectLst/>
                        </a:rPr>
                        <a:t>Sør-Varanger – et trygt og inkluderende </a:t>
                      </a:r>
                      <a:r>
                        <a:rPr lang="nb-NO" sz="1400" dirty="0" smtClean="0">
                          <a:effectLst/>
                        </a:rPr>
                        <a:t>samfunn både for dem som er vokst opp i kommunen</a:t>
                      </a:r>
                      <a:r>
                        <a:rPr lang="nb-NO" sz="1400" baseline="0" dirty="0" smtClean="0">
                          <a:effectLst/>
                        </a:rPr>
                        <a:t> og for barn og unge som kommer flyttende hit.</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51" marR="31951" marT="0" marB="0"/>
                </a:tc>
                <a:extLst>
                  <a:ext uri="{0D108BD9-81ED-4DB2-BD59-A6C34878D82A}">
                    <a16:rowId xmlns:a16="http://schemas.microsoft.com/office/drawing/2014/main" xmlns="" val="10002"/>
                  </a:ext>
                </a:extLst>
              </a:tr>
              <a:tr h="445516">
                <a:tc>
                  <a:txBody>
                    <a:bodyPr/>
                    <a:lstStyle/>
                    <a:p>
                      <a:pPr>
                        <a:lnSpc>
                          <a:spcPct val="107000"/>
                        </a:lnSpc>
                        <a:spcAft>
                          <a:spcPts val="600"/>
                        </a:spcAft>
                      </a:pPr>
                      <a:r>
                        <a:rPr lang="nb-NO" sz="1400">
                          <a:effectLst/>
                        </a:rPr>
                        <a:t>Lokale språk og språkutvikling</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1951" marR="31951" marT="0" marB="0"/>
                </a:tc>
                <a:extLst>
                  <a:ext uri="{0D108BD9-81ED-4DB2-BD59-A6C34878D82A}">
                    <a16:rowId xmlns:a16="http://schemas.microsoft.com/office/drawing/2014/main" xmlns="" val="10003"/>
                  </a:ext>
                </a:extLst>
              </a:tr>
              <a:tr h="376341">
                <a:tc>
                  <a:txBody>
                    <a:bodyPr/>
                    <a:lstStyle/>
                    <a:p>
                      <a:pPr>
                        <a:lnSpc>
                          <a:spcPct val="107000"/>
                        </a:lnSpc>
                        <a:spcAft>
                          <a:spcPts val="600"/>
                        </a:spcAft>
                      </a:pPr>
                      <a:r>
                        <a:rPr lang="nb-NO" sz="1400" dirty="0">
                          <a:effectLst/>
                        </a:rPr>
                        <a:t>Kompetanseheving </a:t>
                      </a:r>
                    </a:p>
                  </a:txBody>
                  <a:tcPr marL="31951" marR="31951" marT="0" marB="0"/>
                </a:tc>
                <a:extLst>
                  <a:ext uri="{0D108BD9-81ED-4DB2-BD59-A6C34878D82A}">
                    <a16:rowId xmlns:a16="http://schemas.microsoft.com/office/drawing/2014/main" xmlns="" val="10004"/>
                  </a:ext>
                </a:extLst>
              </a:tr>
              <a:tr h="445516">
                <a:tc>
                  <a:txBody>
                    <a:bodyPr/>
                    <a:lstStyle/>
                    <a:p>
                      <a:pPr>
                        <a:lnSpc>
                          <a:spcPct val="107000"/>
                        </a:lnSpc>
                        <a:spcAft>
                          <a:spcPts val="600"/>
                        </a:spcAft>
                      </a:pPr>
                      <a:r>
                        <a:rPr lang="nb-NO" sz="1400" dirty="0">
                          <a:effectLst/>
                        </a:rPr>
                        <a:t>Språkutvikling barnehage /grunnskole</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51" marR="31951" marT="0" marB="0"/>
                </a:tc>
                <a:extLst>
                  <a:ext uri="{0D108BD9-81ED-4DB2-BD59-A6C34878D82A}">
                    <a16:rowId xmlns:a16="http://schemas.microsoft.com/office/drawing/2014/main" xmlns="" val="10005"/>
                  </a:ext>
                </a:extLst>
              </a:tr>
              <a:tr h="634401">
                <a:tc>
                  <a:txBody>
                    <a:bodyPr/>
                    <a:lstStyle/>
                    <a:p>
                      <a:pPr>
                        <a:lnSpc>
                          <a:spcPct val="107000"/>
                        </a:lnSpc>
                        <a:spcAft>
                          <a:spcPts val="600"/>
                        </a:spcAft>
                      </a:pPr>
                      <a:r>
                        <a:rPr lang="nb-NO" sz="1400" dirty="0">
                          <a:effectLst/>
                        </a:rPr>
                        <a:t>  Inkludering av barn og unge med utfordringer</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51" marR="31951" marT="0" marB="0"/>
                </a:tc>
                <a:extLst>
                  <a:ext uri="{0D108BD9-81ED-4DB2-BD59-A6C34878D82A}">
                    <a16:rowId xmlns:a16="http://schemas.microsoft.com/office/drawing/2014/main" xmlns="" val="10006"/>
                  </a:ext>
                </a:extLst>
              </a:tr>
              <a:tr h="222758">
                <a:tc>
                  <a:txBody>
                    <a:bodyPr/>
                    <a:lstStyle/>
                    <a:p>
                      <a:pPr>
                        <a:lnSpc>
                          <a:spcPct val="107000"/>
                        </a:lnSpc>
                        <a:spcAft>
                          <a:spcPts val="600"/>
                        </a:spcAft>
                      </a:pPr>
                      <a:r>
                        <a:rPr lang="nb-NO" sz="1400" dirty="0">
                          <a:effectLst/>
                          <a:latin typeface="Times New Roman" panose="02020603050405020304" pitchFamily="18" charset="0"/>
                          <a:ea typeface="Calibri" panose="020F0502020204030204" pitchFamily="34" charset="0"/>
                          <a:cs typeface="Times New Roman" panose="02020603050405020304" pitchFamily="18" charset="0"/>
                        </a:rPr>
                        <a:t>Fagutvikling/Fagfornyelsen</a:t>
                      </a:r>
                    </a:p>
                  </a:txBody>
                  <a:tcPr marL="31951" marR="31951" marT="0" marB="0"/>
                </a:tc>
                <a:extLst>
                  <a:ext uri="{0D108BD9-81ED-4DB2-BD59-A6C34878D82A}">
                    <a16:rowId xmlns:a16="http://schemas.microsoft.com/office/drawing/2014/main" xmlns="" val="10008"/>
                  </a:ext>
                </a:extLst>
              </a:tr>
              <a:tr h="111379">
                <a:tc>
                  <a:txBody>
                    <a:bodyPr/>
                    <a:lstStyle/>
                    <a:p>
                      <a:pPr>
                        <a:lnSpc>
                          <a:spcPct val="107000"/>
                        </a:lnSpc>
                        <a:spcAft>
                          <a:spcPts val="600"/>
                        </a:spcAft>
                      </a:pPr>
                      <a:r>
                        <a:rPr lang="nb-NO" sz="1400" dirty="0">
                          <a:effectLst/>
                          <a:latin typeface="Times New Roman" panose="02020603050405020304" pitchFamily="18" charset="0"/>
                          <a:ea typeface="Calibri" panose="020F0502020204030204" pitchFamily="34" charset="0"/>
                          <a:cs typeface="Times New Roman" panose="02020603050405020304" pitchFamily="18" charset="0"/>
                        </a:rPr>
                        <a:t>Fokus fysisk aktivitet/helse</a:t>
                      </a:r>
                    </a:p>
                  </a:txBody>
                  <a:tcPr marL="31951" marR="31951" marT="0" marB="0"/>
                </a:tc>
                <a:extLst>
                  <a:ext uri="{0D108BD9-81ED-4DB2-BD59-A6C34878D82A}">
                    <a16:rowId xmlns:a16="http://schemas.microsoft.com/office/drawing/2014/main" xmlns="" val="10009"/>
                  </a:ext>
                </a:extLst>
              </a:tr>
              <a:tr h="0">
                <a:tc>
                  <a:txBody>
                    <a:bodyPr/>
                    <a:lstStyle/>
                    <a:p>
                      <a:pPr>
                        <a:lnSpc>
                          <a:spcPct val="107000"/>
                        </a:lnSpc>
                        <a:spcAft>
                          <a:spcPts val="600"/>
                        </a:spcAft>
                      </a:pPr>
                      <a:r>
                        <a:rPr lang="nb-NO" sz="1400" dirty="0">
                          <a:effectLst/>
                          <a:latin typeface="Times New Roman" panose="02020603050405020304" pitchFamily="18" charset="0"/>
                          <a:ea typeface="Calibri" panose="020F0502020204030204" pitchFamily="34" charset="0"/>
                          <a:cs typeface="Times New Roman" panose="02020603050405020304" pitchFamily="18" charset="0"/>
                        </a:rPr>
                        <a:t>Stabil</a:t>
                      </a:r>
                      <a:r>
                        <a:rPr lang="nb-NO" sz="1400" baseline="0" dirty="0">
                          <a:effectLst/>
                          <a:latin typeface="Times New Roman" panose="02020603050405020304" pitchFamily="18" charset="0"/>
                          <a:ea typeface="Calibri" panose="020F0502020204030204" pitchFamily="34" charset="0"/>
                          <a:cs typeface="Times New Roman" panose="02020603050405020304" pitchFamily="18" charset="0"/>
                        </a:rPr>
                        <a:t> bemanning</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1951" marR="31951" marT="0" marB="0"/>
                </a:tc>
                <a:extLst>
                  <a:ext uri="{0D108BD9-81ED-4DB2-BD59-A6C34878D82A}">
                    <a16:rowId xmlns:a16="http://schemas.microsoft.com/office/drawing/2014/main" xmlns="" val="10010"/>
                  </a:ext>
                </a:extLst>
              </a:tr>
            </a:tbl>
          </a:graphicData>
        </a:graphic>
      </p:graphicFrame>
      <p:pic>
        <p:nvPicPr>
          <p:cNvPr id="4" name="Ly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51024070"/>
      </p:ext>
    </p:extLst>
  </p:cSld>
  <p:clrMapOvr>
    <a:masterClrMapping/>
  </p:clrMapOvr>
  <mc:AlternateContent xmlns:mc="http://schemas.openxmlformats.org/markup-compatibility/2006">
    <mc:Choice xmlns:p14="http://schemas.microsoft.com/office/powerpoint/2010/main" Requires="p14">
      <p:transition spd="slow" p14:dur="2000" advTm="68386"/>
    </mc:Choice>
    <mc:Fallback>
      <p:transition spd="slow" advTm="68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smtClean="0"/>
              <a:t>Sett deg inn i saken og kom med innspill!</a:t>
            </a:r>
            <a:endParaRPr lang="nb-NO" sz="3600" dirty="0"/>
          </a:p>
        </p:txBody>
      </p:sp>
      <p:sp>
        <p:nvSpPr>
          <p:cNvPr id="3" name="Plassholder for innhold 2"/>
          <p:cNvSpPr>
            <a:spLocks noGrp="1"/>
          </p:cNvSpPr>
          <p:nvPr>
            <p:ph sz="half" idx="1"/>
          </p:nvPr>
        </p:nvSpPr>
        <p:spPr/>
        <p:txBody>
          <a:bodyPr/>
          <a:lstStyle/>
          <a:p>
            <a:r>
              <a:rPr lang="nb-NO" sz="2400" dirty="0" smtClean="0"/>
              <a:t>Vi minner igjen om at planutkastet skal gi et grunnlag for diskusjoner og innspill.</a:t>
            </a:r>
          </a:p>
          <a:p>
            <a:r>
              <a:rPr lang="nb-NO" sz="2400" dirty="0" smtClean="0"/>
              <a:t>De </a:t>
            </a:r>
            <a:r>
              <a:rPr lang="nb-NO" sz="2400" dirty="0" smtClean="0"/>
              <a:t>skal enten innarbeides i planen, eller legges ved planforslaget til politisk behandling.</a:t>
            </a:r>
          </a:p>
          <a:p>
            <a:r>
              <a:rPr lang="nb-NO" sz="2400" dirty="0" smtClean="0"/>
              <a:t>Vi ser fram til gode innspill!</a:t>
            </a:r>
          </a:p>
          <a:p>
            <a:r>
              <a:rPr lang="nb-NO" sz="2400" dirty="0" smtClean="0"/>
              <a:t>Husk at innspill må komme skriftlig og innen fastsatt dato.</a:t>
            </a:r>
          </a:p>
          <a:p>
            <a:endParaRPr lang="nb-NO" dirty="0"/>
          </a:p>
        </p:txBody>
      </p:sp>
      <p:sp>
        <p:nvSpPr>
          <p:cNvPr id="4" name="Plassholder for innhold 3"/>
          <p:cNvSpPr>
            <a:spLocks noGrp="1"/>
          </p:cNvSpPr>
          <p:nvPr>
            <p:ph sz="half" idx="2"/>
          </p:nvPr>
        </p:nvSpPr>
        <p:spPr/>
        <p:txBody>
          <a:bodyPr/>
          <a:lstStyle/>
          <a:p>
            <a:r>
              <a:rPr lang="nb-NO" sz="2000" dirty="0" smtClean="0"/>
              <a:t>Link til høringsutkastet for Strategisk oppvekstplan</a:t>
            </a:r>
          </a:p>
          <a:p>
            <a:pPr marL="327025" lvl="1" indent="0">
              <a:buNone/>
            </a:pPr>
            <a:r>
              <a:rPr lang="nb-NO" sz="1600" dirty="0">
                <a:hlinkClick r:id="rId4"/>
              </a:rPr>
              <a:t>https://</a:t>
            </a:r>
            <a:r>
              <a:rPr lang="nb-NO" sz="1600" dirty="0" smtClean="0">
                <a:hlinkClick r:id="rId4"/>
              </a:rPr>
              <a:t>www.svk.no/strategisk-oppvekstplan-ut-paa-hoering.6289296-364152.html</a:t>
            </a:r>
            <a:endParaRPr lang="nb-NO" sz="1600" dirty="0" smtClean="0"/>
          </a:p>
          <a:p>
            <a:pPr marL="327025" lvl="1" indent="0">
              <a:buNone/>
            </a:pPr>
            <a:endParaRPr lang="nb-NO" sz="1600" dirty="0"/>
          </a:p>
          <a:p>
            <a:r>
              <a:rPr lang="nb-NO" sz="2000" dirty="0" err="1" smtClean="0"/>
              <a:t>Streaming</a:t>
            </a:r>
            <a:r>
              <a:rPr lang="nb-NO" sz="2000" dirty="0" smtClean="0"/>
              <a:t> fra Kommunestyret 4. mars</a:t>
            </a:r>
          </a:p>
          <a:p>
            <a:pPr marL="327025" lvl="1" indent="0">
              <a:buNone/>
            </a:pPr>
            <a:r>
              <a:rPr lang="nb-NO" sz="1600" dirty="0">
                <a:hlinkClick r:id="rId5"/>
              </a:rPr>
              <a:t>https://www.facebook.com/1814662582185968/videos/540010760263446/</a:t>
            </a:r>
            <a:endParaRPr lang="nb-NO" sz="1600" dirty="0" smtClean="0"/>
          </a:p>
          <a:p>
            <a:endParaRPr lang="nb-NO" dirty="0"/>
          </a:p>
        </p:txBody>
      </p:sp>
      <p:pic>
        <p:nvPicPr>
          <p:cNvPr id="6" name="Ly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8807420"/>
      </p:ext>
    </p:extLst>
  </p:cSld>
  <p:clrMapOvr>
    <a:masterClrMapping/>
  </p:clrMapOvr>
  <mc:AlternateContent xmlns:mc="http://schemas.openxmlformats.org/markup-compatibility/2006">
    <mc:Choice xmlns:p14="http://schemas.microsoft.com/office/powerpoint/2010/main" Requires="p14">
      <p:transition spd="slow" p14:dur="2000" advTm="79596"/>
    </mc:Choice>
    <mc:Fallback>
      <p:transition spd="slow" advTm="79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z="3200" dirty="0"/>
              <a:t>Mål for barnehagene</a:t>
            </a:r>
          </a:p>
        </p:txBody>
      </p:sp>
      <p:graphicFrame>
        <p:nvGraphicFramePr>
          <p:cNvPr id="5" name="Plassholder for innhold 4"/>
          <p:cNvGraphicFramePr>
            <a:graphicFrameLocks noGrp="1"/>
          </p:cNvGraphicFramePr>
          <p:nvPr>
            <p:ph sz="half" idx="1"/>
            <p:extLst>
              <p:ext uri="{D42A27DB-BD31-4B8C-83A1-F6EECF244321}">
                <p14:modId xmlns:p14="http://schemas.microsoft.com/office/powerpoint/2010/main" val="2740488908"/>
              </p:ext>
            </p:extLst>
          </p:nvPr>
        </p:nvGraphicFramePr>
        <p:xfrm>
          <a:off x="-1" y="1120463"/>
          <a:ext cx="6184293" cy="5737536"/>
        </p:xfrm>
        <a:graphic>
          <a:graphicData uri="http://schemas.openxmlformats.org/drawingml/2006/table">
            <a:tbl>
              <a:tblPr firstRow="1" firstCol="1" bandRow="1">
                <a:tableStyleId>{5C22544A-7EE6-4342-B048-85BDC9FD1C3A}</a:tableStyleId>
              </a:tblPr>
              <a:tblGrid>
                <a:gridCol w="2132472">
                  <a:extLst>
                    <a:ext uri="{9D8B030D-6E8A-4147-A177-3AD203B41FA5}">
                      <a16:colId xmlns:a16="http://schemas.microsoft.com/office/drawing/2014/main" xmlns="" val="20000"/>
                    </a:ext>
                  </a:extLst>
                </a:gridCol>
                <a:gridCol w="4051821">
                  <a:extLst>
                    <a:ext uri="{9D8B030D-6E8A-4147-A177-3AD203B41FA5}">
                      <a16:colId xmlns:a16="http://schemas.microsoft.com/office/drawing/2014/main" xmlns="" val="20001"/>
                    </a:ext>
                  </a:extLst>
                </a:gridCol>
              </a:tblGrid>
              <a:tr h="242066">
                <a:tc>
                  <a:txBody>
                    <a:bodyPr/>
                    <a:lstStyle/>
                    <a:p>
                      <a:pPr>
                        <a:lnSpc>
                          <a:spcPct val="107000"/>
                        </a:lnSpc>
                        <a:spcAft>
                          <a:spcPts val="0"/>
                        </a:spcAft>
                      </a:pPr>
                      <a:r>
                        <a:rPr lang="nb-NO" sz="1400" dirty="0">
                          <a:effectLst/>
                        </a:rPr>
                        <a:t>Hovedmål</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tc>
                  <a:txBody>
                    <a:bodyPr/>
                    <a:lstStyle/>
                    <a:p>
                      <a:pPr>
                        <a:lnSpc>
                          <a:spcPct val="107000"/>
                        </a:lnSpc>
                        <a:spcAft>
                          <a:spcPts val="0"/>
                        </a:spcAft>
                      </a:pPr>
                      <a:r>
                        <a:rPr lang="nb-NO" sz="1400" dirty="0">
                          <a:effectLst/>
                        </a:rPr>
                        <a:t>Delmål</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extLst>
                  <a:ext uri="{0D108BD9-81ED-4DB2-BD59-A6C34878D82A}">
                    <a16:rowId xmlns:a16="http://schemas.microsoft.com/office/drawing/2014/main" xmlns="" val="10000"/>
                  </a:ext>
                </a:extLst>
              </a:tr>
              <a:tr h="726196">
                <a:tc rowSpan="8">
                  <a:txBody>
                    <a:bodyPr/>
                    <a:lstStyle/>
                    <a:p>
                      <a:pPr>
                        <a:lnSpc>
                          <a:spcPct val="107000"/>
                        </a:lnSpc>
                        <a:spcAft>
                          <a:spcPts val="0"/>
                        </a:spcAft>
                      </a:pPr>
                      <a:r>
                        <a:rPr lang="nb-NO" sz="700" dirty="0">
                          <a:effectLst/>
                        </a:rPr>
                        <a:t> </a:t>
                      </a:r>
                    </a:p>
                    <a:p>
                      <a:pPr>
                        <a:lnSpc>
                          <a:spcPct val="107000"/>
                        </a:lnSpc>
                        <a:spcAft>
                          <a:spcPts val="0"/>
                        </a:spcAft>
                      </a:pPr>
                      <a:endParaRPr lang="nb-NO" sz="700" dirty="0">
                        <a:effectLst/>
                      </a:endParaRPr>
                    </a:p>
                    <a:p>
                      <a:pPr>
                        <a:lnSpc>
                          <a:spcPct val="107000"/>
                        </a:lnSpc>
                        <a:spcAft>
                          <a:spcPts val="0"/>
                        </a:spcAft>
                      </a:pPr>
                      <a:endParaRPr lang="nb-NO" sz="700" dirty="0">
                        <a:effectLst/>
                      </a:endParaRPr>
                    </a:p>
                    <a:p>
                      <a:pPr>
                        <a:lnSpc>
                          <a:spcPct val="107000"/>
                        </a:lnSpc>
                        <a:spcAft>
                          <a:spcPts val="0"/>
                        </a:spcAft>
                      </a:pPr>
                      <a:endParaRPr lang="nb-NO" sz="700" dirty="0">
                        <a:effectLst/>
                      </a:endParaRPr>
                    </a:p>
                    <a:p>
                      <a:pPr>
                        <a:lnSpc>
                          <a:spcPct val="107000"/>
                        </a:lnSpc>
                        <a:spcAft>
                          <a:spcPts val="0"/>
                        </a:spcAft>
                      </a:pPr>
                      <a:endParaRPr lang="nb-NO" sz="700" dirty="0">
                        <a:effectLst/>
                      </a:endParaRPr>
                    </a:p>
                    <a:p>
                      <a:pPr>
                        <a:lnSpc>
                          <a:spcPct val="107000"/>
                        </a:lnSpc>
                        <a:spcAft>
                          <a:spcPts val="0"/>
                        </a:spcAft>
                      </a:pPr>
                      <a:endParaRPr lang="nb-NO" sz="700" dirty="0">
                        <a:effectLst/>
                      </a:endParaRPr>
                    </a:p>
                    <a:p>
                      <a:pPr algn="ctr">
                        <a:lnSpc>
                          <a:spcPct val="107000"/>
                        </a:lnSpc>
                        <a:spcAft>
                          <a:spcPts val="0"/>
                        </a:spcAft>
                      </a:pPr>
                      <a:r>
                        <a:rPr lang="nb-NO" sz="1600" dirty="0">
                          <a:effectLst/>
                        </a:rPr>
                        <a:t>I Sør-Varanger skal alle barn oppleve utvikling og mestring.</a:t>
                      </a:r>
                    </a:p>
                    <a:p>
                      <a:pPr>
                        <a:lnSpc>
                          <a:spcPct val="107000"/>
                        </a:lnSpc>
                        <a:spcAft>
                          <a:spcPts val="0"/>
                        </a:spcAft>
                      </a:pPr>
                      <a:r>
                        <a:rPr lang="nb-NO" sz="700" dirty="0">
                          <a:effectLst/>
                        </a:rPr>
                        <a:t> </a:t>
                      </a:r>
                    </a:p>
                    <a:p>
                      <a:pPr>
                        <a:lnSpc>
                          <a:spcPct val="107000"/>
                        </a:lnSpc>
                        <a:spcAft>
                          <a:spcPts val="0"/>
                        </a:spcAft>
                      </a:pPr>
                      <a:r>
                        <a:rPr lang="nb-NO" sz="700" dirty="0">
                          <a:effectLst/>
                        </a:rPr>
                        <a:t> </a:t>
                      </a:r>
                      <a:endParaRPr lang="nb-NO" sz="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tc>
                  <a:txBody>
                    <a:bodyPr/>
                    <a:lstStyle/>
                    <a:p>
                      <a:pPr>
                        <a:lnSpc>
                          <a:spcPct val="107000"/>
                        </a:lnSpc>
                        <a:spcAft>
                          <a:spcPts val="0"/>
                        </a:spcAft>
                      </a:pPr>
                      <a:r>
                        <a:rPr lang="nb-NO" sz="1400">
                          <a:effectLst/>
                        </a:rPr>
                        <a:t>I barnehagen skal barna oppleve et stimulerende miljø som støtter opp om deres lyst til å leke, utforske, lære og mestre.</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extLst>
                  <a:ext uri="{0D108BD9-81ED-4DB2-BD59-A6C34878D82A}">
                    <a16:rowId xmlns:a16="http://schemas.microsoft.com/office/drawing/2014/main" xmlns="" val="10001"/>
                  </a:ext>
                </a:extLst>
              </a:tr>
              <a:tr h="349347">
                <a:tc vMerge="1">
                  <a:txBody>
                    <a:bodyPr/>
                    <a:lstStyle/>
                    <a:p>
                      <a:endParaRPr lang="nb-NO"/>
                    </a:p>
                  </a:txBody>
                  <a:tcPr/>
                </a:tc>
                <a:tc>
                  <a:txBody>
                    <a:bodyPr/>
                    <a:lstStyle/>
                    <a:p>
                      <a:pPr>
                        <a:lnSpc>
                          <a:spcPct val="107000"/>
                        </a:lnSpc>
                        <a:spcAft>
                          <a:spcPts val="0"/>
                        </a:spcAft>
                      </a:pPr>
                      <a:r>
                        <a:rPr lang="nb-NO" sz="1400">
                          <a:effectLst/>
                        </a:rPr>
                        <a:t>Alle barn skal få tilpassede utfordringer</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extLst>
                  <a:ext uri="{0D108BD9-81ED-4DB2-BD59-A6C34878D82A}">
                    <a16:rowId xmlns:a16="http://schemas.microsoft.com/office/drawing/2014/main" xmlns="" val="10002"/>
                  </a:ext>
                </a:extLst>
              </a:tr>
              <a:tr h="484130">
                <a:tc vMerge="1">
                  <a:txBody>
                    <a:bodyPr/>
                    <a:lstStyle/>
                    <a:p>
                      <a:endParaRPr lang="nb-NO"/>
                    </a:p>
                  </a:txBody>
                  <a:tcPr/>
                </a:tc>
                <a:tc>
                  <a:txBody>
                    <a:bodyPr/>
                    <a:lstStyle/>
                    <a:p>
                      <a:pPr>
                        <a:lnSpc>
                          <a:spcPct val="107000"/>
                        </a:lnSpc>
                        <a:spcAft>
                          <a:spcPts val="0"/>
                        </a:spcAft>
                      </a:pPr>
                      <a:r>
                        <a:rPr lang="nb-NO" sz="1400">
                          <a:effectLst/>
                        </a:rPr>
                        <a:t>Barnehagen skal virke utjevnende og støttende.</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extLst>
                  <a:ext uri="{0D108BD9-81ED-4DB2-BD59-A6C34878D82A}">
                    <a16:rowId xmlns:a16="http://schemas.microsoft.com/office/drawing/2014/main" xmlns="" val="10003"/>
                  </a:ext>
                </a:extLst>
              </a:tr>
              <a:tr h="968260">
                <a:tc vMerge="1">
                  <a:txBody>
                    <a:bodyPr/>
                    <a:lstStyle/>
                    <a:p>
                      <a:endParaRPr lang="nb-NO"/>
                    </a:p>
                  </a:txBody>
                  <a:tcPr/>
                </a:tc>
                <a:tc>
                  <a:txBody>
                    <a:bodyPr/>
                    <a:lstStyle/>
                    <a:p>
                      <a:pPr>
                        <a:lnSpc>
                          <a:spcPct val="107000"/>
                        </a:lnSpc>
                        <a:spcAft>
                          <a:spcPts val="0"/>
                        </a:spcAft>
                      </a:pPr>
                      <a:r>
                        <a:rPr lang="nb-NO" sz="1400" dirty="0">
                          <a:effectLst/>
                        </a:rPr>
                        <a:t>Tidlig innsats skal være gjennomgående praksis.</a:t>
                      </a:r>
                    </a:p>
                    <a:p>
                      <a:pPr>
                        <a:lnSpc>
                          <a:spcPct val="107000"/>
                        </a:lnSpc>
                        <a:spcAft>
                          <a:spcPts val="0"/>
                        </a:spcAft>
                      </a:pPr>
                      <a:r>
                        <a:rPr lang="nb-NO" sz="1400" dirty="0">
                          <a:effectLst/>
                        </a:rPr>
                        <a:t>Alle barn skal få den hjelp de trenger, når de trenger det</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extLst>
                  <a:ext uri="{0D108BD9-81ED-4DB2-BD59-A6C34878D82A}">
                    <a16:rowId xmlns:a16="http://schemas.microsoft.com/office/drawing/2014/main" xmlns="" val="10004"/>
                  </a:ext>
                </a:extLst>
              </a:tr>
              <a:tr h="484130">
                <a:tc vMerge="1">
                  <a:txBody>
                    <a:bodyPr/>
                    <a:lstStyle/>
                    <a:p>
                      <a:endParaRPr lang="nb-NO"/>
                    </a:p>
                  </a:txBody>
                  <a:tcPr/>
                </a:tc>
                <a:tc>
                  <a:txBody>
                    <a:bodyPr/>
                    <a:lstStyle/>
                    <a:p>
                      <a:pPr>
                        <a:lnSpc>
                          <a:spcPct val="107000"/>
                        </a:lnSpc>
                        <a:spcAft>
                          <a:spcPts val="0"/>
                        </a:spcAft>
                      </a:pPr>
                      <a:r>
                        <a:rPr lang="nb-NO" sz="1400">
                          <a:effectLst/>
                        </a:rPr>
                        <a:t>Alle barn skal bli sett, med sine muligheter og utfordringer</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extLst>
                  <a:ext uri="{0D108BD9-81ED-4DB2-BD59-A6C34878D82A}">
                    <a16:rowId xmlns:a16="http://schemas.microsoft.com/office/drawing/2014/main" xmlns="" val="10005"/>
                  </a:ext>
                </a:extLst>
              </a:tr>
              <a:tr h="726196">
                <a:tc vMerge="1">
                  <a:txBody>
                    <a:bodyPr/>
                    <a:lstStyle/>
                    <a:p>
                      <a:endParaRPr lang="nb-NO"/>
                    </a:p>
                  </a:txBody>
                  <a:tcPr/>
                </a:tc>
                <a:tc>
                  <a:txBody>
                    <a:bodyPr/>
                    <a:lstStyle/>
                    <a:p>
                      <a:pPr>
                        <a:lnSpc>
                          <a:spcPct val="107000"/>
                        </a:lnSpc>
                        <a:spcAft>
                          <a:spcPts val="0"/>
                        </a:spcAft>
                      </a:pPr>
                      <a:r>
                        <a:rPr lang="nb-NO" sz="1400">
                          <a:effectLst/>
                        </a:rPr>
                        <a:t>Barnehagen skal søke samarbeid med foreldre, og møte dem med respekt og anerkjennelse</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extLst>
                  <a:ext uri="{0D108BD9-81ED-4DB2-BD59-A6C34878D82A}">
                    <a16:rowId xmlns:a16="http://schemas.microsoft.com/office/drawing/2014/main" xmlns="" val="10006"/>
                  </a:ext>
                </a:extLst>
              </a:tr>
              <a:tr h="726196">
                <a:tc vMerge="1">
                  <a:txBody>
                    <a:bodyPr/>
                    <a:lstStyle/>
                    <a:p>
                      <a:endParaRPr lang="nb-NO"/>
                    </a:p>
                  </a:txBody>
                  <a:tcPr/>
                </a:tc>
                <a:tc>
                  <a:txBody>
                    <a:bodyPr/>
                    <a:lstStyle/>
                    <a:p>
                      <a:pPr>
                        <a:lnSpc>
                          <a:spcPct val="107000"/>
                        </a:lnSpc>
                        <a:spcAft>
                          <a:spcPts val="0"/>
                        </a:spcAft>
                      </a:pPr>
                      <a:r>
                        <a:rPr lang="nb-NO" sz="1400">
                          <a:effectLst/>
                        </a:rPr>
                        <a:t>Barnehagene skal ha gode leke- og aktivitetsområder som fremmer fysisk aktivitet og bevegelsesglede</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extLst>
                  <a:ext uri="{0D108BD9-81ED-4DB2-BD59-A6C34878D82A}">
                    <a16:rowId xmlns:a16="http://schemas.microsoft.com/office/drawing/2014/main" xmlns="" val="10007"/>
                  </a:ext>
                </a:extLst>
              </a:tr>
              <a:tr h="1031015">
                <a:tc vMerge="1">
                  <a:txBody>
                    <a:bodyPr/>
                    <a:lstStyle/>
                    <a:p>
                      <a:endParaRPr lang="nb-NO"/>
                    </a:p>
                  </a:txBody>
                  <a:tcPr/>
                </a:tc>
                <a:tc>
                  <a:txBody>
                    <a:bodyPr/>
                    <a:lstStyle/>
                    <a:p>
                      <a:pPr>
                        <a:lnSpc>
                          <a:spcPct val="107000"/>
                        </a:lnSpc>
                        <a:spcAft>
                          <a:spcPts val="0"/>
                        </a:spcAft>
                      </a:pPr>
                      <a:r>
                        <a:rPr lang="nb-NO" sz="1400" dirty="0">
                          <a:effectLst/>
                        </a:rPr>
                        <a:t>I barnehagen skal barn få grunnlag for å utvikle matglede og sunne helsevaner</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extLst>
                  <a:ext uri="{0D108BD9-81ED-4DB2-BD59-A6C34878D82A}">
                    <a16:rowId xmlns:a16="http://schemas.microsoft.com/office/drawing/2014/main" xmlns="" val="10008"/>
                  </a:ext>
                </a:extLst>
              </a:tr>
            </a:tbl>
          </a:graphicData>
        </a:graphic>
      </p:graphicFrame>
      <p:graphicFrame>
        <p:nvGraphicFramePr>
          <p:cNvPr id="6" name="Plassholder for innhold 5"/>
          <p:cNvGraphicFramePr>
            <a:graphicFrameLocks noGrp="1"/>
          </p:cNvGraphicFramePr>
          <p:nvPr>
            <p:ph sz="half" idx="2"/>
            <p:extLst>
              <p:ext uri="{D42A27DB-BD31-4B8C-83A1-F6EECF244321}">
                <p14:modId xmlns:p14="http://schemas.microsoft.com/office/powerpoint/2010/main" val="1968071531"/>
              </p:ext>
            </p:extLst>
          </p:nvPr>
        </p:nvGraphicFramePr>
        <p:xfrm>
          <a:off x="6184292" y="1120465"/>
          <a:ext cx="6007708" cy="5737535"/>
        </p:xfrm>
        <a:graphic>
          <a:graphicData uri="http://schemas.openxmlformats.org/drawingml/2006/table">
            <a:tbl>
              <a:tblPr firstRow="1" firstCol="1" bandRow="1">
                <a:tableStyleId>{5C22544A-7EE6-4342-B048-85BDC9FD1C3A}</a:tableStyleId>
              </a:tblPr>
              <a:tblGrid>
                <a:gridCol w="1939143">
                  <a:extLst>
                    <a:ext uri="{9D8B030D-6E8A-4147-A177-3AD203B41FA5}">
                      <a16:colId xmlns:a16="http://schemas.microsoft.com/office/drawing/2014/main" xmlns="" val="20000"/>
                    </a:ext>
                  </a:extLst>
                </a:gridCol>
                <a:gridCol w="4068565">
                  <a:extLst>
                    <a:ext uri="{9D8B030D-6E8A-4147-A177-3AD203B41FA5}">
                      <a16:colId xmlns:a16="http://schemas.microsoft.com/office/drawing/2014/main" xmlns="" val="20001"/>
                    </a:ext>
                  </a:extLst>
                </a:gridCol>
              </a:tblGrid>
              <a:tr h="258190">
                <a:tc>
                  <a:txBody>
                    <a:bodyPr/>
                    <a:lstStyle/>
                    <a:p>
                      <a:pPr>
                        <a:lnSpc>
                          <a:spcPct val="107000"/>
                        </a:lnSpc>
                        <a:spcAft>
                          <a:spcPts val="0"/>
                        </a:spcAft>
                      </a:pPr>
                      <a:r>
                        <a:rPr lang="nb-NO" sz="1400" dirty="0">
                          <a:effectLst/>
                        </a:rPr>
                        <a:t>Hovedmål</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tc>
                  <a:txBody>
                    <a:bodyPr/>
                    <a:lstStyle/>
                    <a:p>
                      <a:pPr>
                        <a:lnSpc>
                          <a:spcPct val="107000"/>
                        </a:lnSpc>
                        <a:spcAft>
                          <a:spcPts val="0"/>
                        </a:spcAft>
                      </a:pPr>
                      <a:r>
                        <a:rPr lang="nb-NO" sz="1400" dirty="0">
                          <a:effectLst/>
                        </a:rPr>
                        <a:t>Delmål</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extLst>
                  <a:ext uri="{0D108BD9-81ED-4DB2-BD59-A6C34878D82A}">
                    <a16:rowId xmlns:a16="http://schemas.microsoft.com/office/drawing/2014/main" xmlns="" val="10000"/>
                  </a:ext>
                </a:extLst>
              </a:tr>
              <a:tr h="613050">
                <a:tc rowSpan="6">
                  <a:txBody>
                    <a:bodyPr/>
                    <a:lstStyle/>
                    <a:p>
                      <a:pPr>
                        <a:lnSpc>
                          <a:spcPct val="107000"/>
                        </a:lnSpc>
                        <a:spcAft>
                          <a:spcPts val="0"/>
                        </a:spcAft>
                      </a:pPr>
                      <a:r>
                        <a:rPr lang="nb-NO" sz="1400" dirty="0">
                          <a:effectLst/>
                        </a:rPr>
                        <a:t> </a:t>
                      </a:r>
                    </a:p>
                    <a:p>
                      <a:pPr>
                        <a:lnSpc>
                          <a:spcPct val="107000"/>
                        </a:lnSpc>
                        <a:spcAft>
                          <a:spcPts val="0"/>
                        </a:spcAft>
                      </a:pPr>
                      <a:r>
                        <a:rPr lang="nb-NO" sz="1400" dirty="0">
                          <a:effectLst/>
                        </a:rPr>
                        <a:t> </a:t>
                      </a:r>
                    </a:p>
                    <a:p>
                      <a:pPr>
                        <a:lnSpc>
                          <a:spcPct val="107000"/>
                        </a:lnSpc>
                        <a:spcAft>
                          <a:spcPts val="0"/>
                        </a:spcAft>
                      </a:pPr>
                      <a:r>
                        <a:rPr lang="nb-NO" sz="1400" dirty="0">
                          <a:effectLst/>
                        </a:rPr>
                        <a:t>Barnehagen i SVK skal fungere som en enhetlig og samarbeidende organisasjon i faglig utvikling. </a:t>
                      </a:r>
                    </a:p>
                    <a:p>
                      <a:pPr>
                        <a:lnSpc>
                          <a:spcPct val="107000"/>
                        </a:lnSpc>
                        <a:spcAft>
                          <a:spcPts val="0"/>
                        </a:spcAft>
                      </a:pPr>
                      <a:r>
                        <a:rPr lang="nb-NO" sz="1400" dirty="0">
                          <a:effectLst/>
                        </a:rPr>
                        <a:t> </a:t>
                      </a:r>
                    </a:p>
                    <a:p>
                      <a:pPr>
                        <a:lnSpc>
                          <a:spcPct val="107000"/>
                        </a:lnSpc>
                        <a:spcAft>
                          <a:spcPts val="0"/>
                        </a:spcAft>
                      </a:pPr>
                      <a:r>
                        <a:rPr lang="nb-NO" sz="1400" dirty="0">
                          <a:effectLst/>
                        </a:rPr>
                        <a:t>Barnehagene i SVK skal ha et likeverdig tilbud med god kvalitet.</a:t>
                      </a:r>
                    </a:p>
                    <a:p>
                      <a:pPr>
                        <a:lnSpc>
                          <a:spcPct val="107000"/>
                        </a:lnSpc>
                        <a:spcAft>
                          <a:spcPts val="0"/>
                        </a:spcAft>
                      </a:pPr>
                      <a:r>
                        <a:rPr lang="nb-NO" sz="1400" dirty="0">
                          <a:effectLst/>
                        </a:rPr>
                        <a:t> </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tc>
                  <a:txBody>
                    <a:bodyPr/>
                    <a:lstStyle/>
                    <a:p>
                      <a:pPr>
                        <a:lnSpc>
                          <a:spcPct val="107000"/>
                        </a:lnSpc>
                        <a:spcAft>
                          <a:spcPts val="0"/>
                        </a:spcAft>
                      </a:pPr>
                      <a:r>
                        <a:rPr lang="nb-NO" sz="1200" dirty="0">
                          <a:effectLst/>
                        </a:rPr>
                        <a:t>Barnehagen skal ha motiverte og kompetente medarbeidere </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extLst>
                  <a:ext uri="{0D108BD9-81ED-4DB2-BD59-A6C34878D82A}">
                    <a16:rowId xmlns:a16="http://schemas.microsoft.com/office/drawing/2014/main" xmlns="" val="10001"/>
                  </a:ext>
                </a:extLst>
              </a:tr>
              <a:tr h="449750">
                <a:tc vMerge="1">
                  <a:txBody>
                    <a:bodyPr/>
                    <a:lstStyle/>
                    <a:p>
                      <a:endParaRPr lang="nb-NO"/>
                    </a:p>
                  </a:txBody>
                  <a:tcPr/>
                </a:tc>
                <a:tc>
                  <a:txBody>
                    <a:bodyPr/>
                    <a:lstStyle/>
                    <a:p>
                      <a:pPr>
                        <a:lnSpc>
                          <a:spcPct val="107000"/>
                        </a:lnSpc>
                        <a:spcAft>
                          <a:spcPts val="0"/>
                        </a:spcAft>
                      </a:pPr>
                      <a:r>
                        <a:rPr lang="nb-NO" sz="1200">
                          <a:effectLst/>
                        </a:rPr>
                        <a:t>Barnehagen skal ha god voksentetthet, minst på nivå med nasjonal norm</a:t>
                      </a:r>
                      <a:endParaRPr lang="nb-NO"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extLst>
                  <a:ext uri="{0D108BD9-81ED-4DB2-BD59-A6C34878D82A}">
                    <a16:rowId xmlns:a16="http://schemas.microsoft.com/office/drawing/2014/main" xmlns="" val="10002"/>
                  </a:ext>
                </a:extLst>
              </a:tr>
              <a:tr h="449750">
                <a:tc vMerge="1">
                  <a:txBody>
                    <a:bodyPr/>
                    <a:lstStyle/>
                    <a:p>
                      <a:endParaRPr lang="nb-NO"/>
                    </a:p>
                  </a:txBody>
                  <a:tcPr/>
                </a:tc>
                <a:tc>
                  <a:txBody>
                    <a:bodyPr/>
                    <a:lstStyle/>
                    <a:p>
                      <a:pPr>
                        <a:lnSpc>
                          <a:spcPct val="107000"/>
                        </a:lnSpc>
                        <a:spcAft>
                          <a:spcPts val="0"/>
                        </a:spcAft>
                      </a:pPr>
                      <a:r>
                        <a:rPr lang="nb-NO" sz="1200" dirty="0">
                          <a:effectLst/>
                        </a:rPr>
                        <a:t>Alle barnehager skal ha spesialpedagogisk kompetanse</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extLst>
                  <a:ext uri="{0D108BD9-81ED-4DB2-BD59-A6C34878D82A}">
                    <a16:rowId xmlns:a16="http://schemas.microsoft.com/office/drawing/2014/main" xmlns="" val="10003"/>
                  </a:ext>
                </a:extLst>
              </a:tr>
              <a:tr h="484199">
                <a:tc vMerge="1">
                  <a:txBody>
                    <a:bodyPr/>
                    <a:lstStyle/>
                    <a:p>
                      <a:endParaRPr lang="nb-NO"/>
                    </a:p>
                  </a:txBody>
                  <a:tcPr/>
                </a:tc>
                <a:tc>
                  <a:txBody>
                    <a:bodyPr/>
                    <a:lstStyle/>
                    <a:p>
                      <a:pPr>
                        <a:lnSpc>
                          <a:spcPct val="107000"/>
                        </a:lnSpc>
                        <a:spcAft>
                          <a:spcPts val="0"/>
                        </a:spcAft>
                      </a:pPr>
                      <a:r>
                        <a:rPr lang="nb-NO" sz="1200">
                          <a:effectLst/>
                        </a:rPr>
                        <a:t>Barnehagene skal ha tilfredsstillende lokaler, i forhold til pedagogiske behov og HMS</a:t>
                      </a:r>
                      <a:endParaRPr lang="nb-NO"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extLst>
                  <a:ext uri="{0D108BD9-81ED-4DB2-BD59-A6C34878D82A}">
                    <a16:rowId xmlns:a16="http://schemas.microsoft.com/office/drawing/2014/main" xmlns="" val="10004"/>
                  </a:ext>
                </a:extLst>
              </a:tr>
              <a:tr h="674625">
                <a:tc vMerge="1">
                  <a:txBody>
                    <a:bodyPr/>
                    <a:lstStyle/>
                    <a:p>
                      <a:endParaRPr lang="nb-NO"/>
                    </a:p>
                  </a:txBody>
                  <a:tcPr/>
                </a:tc>
                <a:tc>
                  <a:txBody>
                    <a:bodyPr/>
                    <a:lstStyle/>
                    <a:p>
                      <a:pPr>
                        <a:lnSpc>
                          <a:spcPct val="107000"/>
                        </a:lnSpc>
                        <a:spcAft>
                          <a:spcPts val="0"/>
                        </a:spcAft>
                      </a:pPr>
                      <a:r>
                        <a:rPr lang="nb-NO" sz="1200">
                          <a:effectLst/>
                        </a:rPr>
                        <a:t>Barnehagen skal ha felles rutiner og handlingsplaner for overordnede og overgripende forhold</a:t>
                      </a:r>
                      <a:endParaRPr lang="nb-NO"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extLst>
                  <a:ext uri="{0D108BD9-81ED-4DB2-BD59-A6C34878D82A}">
                    <a16:rowId xmlns:a16="http://schemas.microsoft.com/office/drawing/2014/main" xmlns="" val="10005"/>
                  </a:ext>
                </a:extLst>
              </a:tr>
              <a:tr h="629668">
                <a:tc vMerge="1">
                  <a:txBody>
                    <a:bodyPr/>
                    <a:lstStyle/>
                    <a:p>
                      <a:endParaRPr lang="nb-NO"/>
                    </a:p>
                  </a:txBody>
                  <a:tcPr/>
                </a:tc>
                <a:tc>
                  <a:txBody>
                    <a:bodyPr/>
                    <a:lstStyle/>
                    <a:p>
                      <a:pPr>
                        <a:lnSpc>
                          <a:spcPct val="107000"/>
                        </a:lnSpc>
                        <a:spcAft>
                          <a:spcPts val="0"/>
                        </a:spcAft>
                      </a:pPr>
                      <a:r>
                        <a:rPr lang="nb-NO" sz="1200">
                          <a:effectLst/>
                        </a:rPr>
                        <a:t>Barnehagen skal vurdere, reflektere over og utvikle egen praksis</a:t>
                      </a:r>
                      <a:endParaRPr lang="nb-NO"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extLst>
                  <a:ext uri="{0D108BD9-81ED-4DB2-BD59-A6C34878D82A}">
                    <a16:rowId xmlns:a16="http://schemas.microsoft.com/office/drawing/2014/main" xmlns="" val="10006"/>
                  </a:ext>
                </a:extLst>
              </a:tr>
              <a:tr h="449750">
                <a:tc rowSpan="4">
                  <a:txBody>
                    <a:bodyPr/>
                    <a:lstStyle/>
                    <a:p>
                      <a:pPr>
                        <a:lnSpc>
                          <a:spcPct val="107000"/>
                        </a:lnSpc>
                        <a:spcAft>
                          <a:spcPts val="0"/>
                        </a:spcAft>
                      </a:pPr>
                      <a:r>
                        <a:rPr lang="nb-NO" sz="1400" dirty="0">
                          <a:effectLst/>
                        </a:rPr>
                        <a:t> </a:t>
                      </a:r>
                    </a:p>
                    <a:p>
                      <a:pPr>
                        <a:lnSpc>
                          <a:spcPct val="107000"/>
                        </a:lnSpc>
                        <a:spcAft>
                          <a:spcPts val="0"/>
                        </a:spcAft>
                      </a:pPr>
                      <a:r>
                        <a:rPr lang="nb-NO" sz="1400" dirty="0">
                          <a:effectLst/>
                        </a:rPr>
                        <a:t>Barnehagene i SVK</a:t>
                      </a:r>
                    </a:p>
                    <a:p>
                      <a:pPr>
                        <a:lnSpc>
                          <a:spcPct val="107000"/>
                        </a:lnSpc>
                        <a:spcAft>
                          <a:spcPts val="0"/>
                        </a:spcAft>
                      </a:pPr>
                      <a:r>
                        <a:rPr lang="nb-NO" sz="1400" dirty="0">
                          <a:effectLst/>
                        </a:rPr>
                        <a:t>Skal være en arena for et trygt og inkluderende leke- og læringsmiljø, preget av likeverd og demokrati</a:t>
                      </a:r>
                    </a:p>
                    <a:p>
                      <a:pPr>
                        <a:lnSpc>
                          <a:spcPct val="107000"/>
                        </a:lnSpc>
                        <a:spcAft>
                          <a:spcPts val="0"/>
                        </a:spcAft>
                      </a:pPr>
                      <a:r>
                        <a:rPr lang="nb-NO" sz="1400" dirty="0">
                          <a:effectLst/>
                        </a:rPr>
                        <a:t> </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tc>
                  <a:txBody>
                    <a:bodyPr/>
                    <a:lstStyle/>
                    <a:p>
                      <a:pPr>
                        <a:lnSpc>
                          <a:spcPct val="107000"/>
                        </a:lnSpc>
                        <a:spcAft>
                          <a:spcPts val="0"/>
                        </a:spcAft>
                      </a:pPr>
                      <a:r>
                        <a:rPr lang="nb-NO" sz="1200">
                          <a:effectLst/>
                        </a:rPr>
                        <a:t>Barn skal høres og medvirke i utformingen av sin egen hverdag</a:t>
                      </a:r>
                      <a:endParaRPr lang="nb-NO"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extLst>
                  <a:ext uri="{0D108BD9-81ED-4DB2-BD59-A6C34878D82A}">
                    <a16:rowId xmlns:a16="http://schemas.microsoft.com/office/drawing/2014/main" xmlns="" val="10007"/>
                  </a:ext>
                </a:extLst>
              </a:tr>
              <a:tr h="604178">
                <a:tc vMerge="1">
                  <a:txBody>
                    <a:bodyPr/>
                    <a:lstStyle/>
                    <a:p>
                      <a:endParaRPr lang="nb-NO"/>
                    </a:p>
                  </a:txBody>
                  <a:tcPr/>
                </a:tc>
                <a:tc>
                  <a:txBody>
                    <a:bodyPr/>
                    <a:lstStyle/>
                    <a:p>
                      <a:pPr>
                        <a:lnSpc>
                          <a:spcPct val="107000"/>
                        </a:lnSpc>
                        <a:spcAft>
                          <a:spcPts val="0"/>
                        </a:spcAft>
                      </a:pPr>
                      <a:r>
                        <a:rPr lang="nb-NO" sz="1200">
                          <a:effectLst/>
                        </a:rPr>
                        <a:t>Barnehagen skal være et læringsfellesskap der barna bidrar i egen og andres læring</a:t>
                      </a:r>
                      <a:endParaRPr lang="nb-NO"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extLst>
                  <a:ext uri="{0D108BD9-81ED-4DB2-BD59-A6C34878D82A}">
                    <a16:rowId xmlns:a16="http://schemas.microsoft.com/office/drawing/2014/main" xmlns="" val="10008"/>
                  </a:ext>
                </a:extLst>
              </a:tr>
              <a:tr h="449750">
                <a:tc vMerge="1">
                  <a:txBody>
                    <a:bodyPr/>
                    <a:lstStyle/>
                    <a:p>
                      <a:endParaRPr lang="nb-NO"/>
                    </a:p>
                  </a:txBody>
                  <a:tcPr/>
                </a:tc>
                <a:tc>
                  <a:txBody>
                    <a:bodyPr/>
                    <a:lstStyle/>
                    <a:p>
                      <a:pPr>
                        <a:lnSpc>
                          <a:spcPct val="107000"/>
                        </a:lnSpc>
                        <a:spcAft>
                          <a:spcPts val="0"/>
                        </a:spcAft>
                      </a:pPr>
                      <a:r>
                        <a:rPr lang="nb-NO" sz="1200">
                          <a:effectLst/>
                        </a:rPr>
                        <a:t>Barnehagen skal ha et systematisk arbeid med mangfold, språk og vennskap</a:t>
                      </a:r>
                      <a:endParaRPr lang="nb-NO"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extLst>
                  <a:ext uri="{0D108BD9-81ED-4DB2-BD59-A6C34878D82A}">
                    <a16:rowId xmlns:a16="http://schemas.microsoft.com/office/drawing/2014/main" xmlns="" val="10009"/>
                  </a:ext>
                </a:extLst>
              </a:tr>
              <a:tr h="674625">
                <a:tc vMerge="1">
                  <a:txBody>
                    <a:bodyPr/>
                    <a:lstStyle/>
                    <a:p>
                      <a:endParaRPr lang="nb-NO"/>
                    </a:p>
                  </a:txBody>
                  <a:tcPr/>
                </a:tc>
                <a:tc>
                  <a:txBody>
                    <a:bodyPr/>
                    <a:lstStyle/>
                    <a:p>
                      <a:pPr>
                        <a:lnSpc>
                          <a:spcPct val="107000"/>
                        </a:lnSpc>
                        <a:spcAft>
                          <a:spcPts val="0"/>
                        </a:spcAft>
                      </a:pPr>
                      <a:r>
                        <a:rPr lang="nb-NO" sz="1200" dirty="0">
                          <a:effectLst/>
                        </a:rPr>
                        <a:t>Barnehagen skal ha nulltoleranse for mobbing, vold, diskriminering, trakassering og andre krenkelser</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543" marR="40543" marT="0" marB="0"/>
                </a:tc>
                <a:extLst>
                  <a:ext uri="{0D108BD9-81ED-4DB2-BD59-A6C34878D82A}">
                    <a16:rowId xmlns:a16="http://schemas.microsoft.com/office/drawing/2014/main" xmlns="" val="10010"/>
                  </a:ext>
                </a:extLst>
              </a:tr>
            </a:tbl>
          </a:graphicData>
        </a:graphic>
      </p:graphicFrame>
      <p:pic>
        <p:nvPicPr>
          <p:cNvPr id="3" name="Ly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5590126"/>
      </p:ext>
    </p:extLst>
  </p:cSld>
  <p:clrMapOvr>
    <a:masterClrMapping/>
  </p:clrMapOvr>
  <mc:AlternateContent xmlns:mc="http://schemas.openxmlformats.org/markup-compatibility/2006">
    <mc:Choice xmlns:p14="http://schemas.microsoft.com/office/powerpoint/2010/main" Requires="p14">
      <p:transition spd="slow" p14:dur="2000" advTm="5180"/>
    </mc:Choice>
    <mc:Fallback>
      <p:transition spd="slow" advTm="5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z="3200" dirty="0"/>
              <a:t>Mål for skolene</a:t>
            </a:r>
          </a:p>
        </p:txBody>
      </p:sp>
      <p:graphicFrame>
        <p:nvGraphicFramePr>
          <p:cNvPr id="5" name="Plassholder for innhold 4"/>
          <p:cNvGraphicFramePr>
            <a:graphicFrameLocks noGrp="1"/>
          </p:cNvGraphicFramePr>
          <p:nvPr>
            <p:ph sz="half" idx="1"/>
            <p:extLst>
              <p:ext uri="{D42A27DB-BD31-4B8C-83A1-F6EECF244321}">
                <p14:modId xmlns:p14="http://schemas.microsoft.com/office/powerpoint/2010/main" val="1051893533"/>
              </p:ext>
            </p:extLst>
          </p:nvPr>
        </p:nvGraphicFramePr>
        <p:xfrm>
          <a:off x="0" y="1094706"/>
          <a:ext cx="6278335" cy="5860697"/>
        </p:xfrm>
        <a:graphic>
          <a:graphicData uri="http://schemas.openxmlformats.org/drawingml/2006/table">
            <a:tbl>
              <a:tblPr firstRow="1" firstCol="1" bandRow="1">
                <a:tableStyleId>{5C22544A-7EE6-4342-B048-85BDC9FD1C3A}</a:tableStyleId>
              </a:tblPr>
              <a:tblGrid>
                <a:gridCol w="2056293">
                  <a:extLst>
                    <a:ext uri="{9D8B030D-6E8A-4147-A177-3AD203B41FA5}">
                      <a16:colId xmlns:a16="http://schemas.microsoft.com/office/drawing/2014/main" xmlns="" val="20000"/>
                    </a:ext>
                  </a:extLst>
                </a:gridCol>
                <a:gridCol w="4222042">
                  <a:extLst>
                    <a:ext uri="{9D8B030D-6E8A-4147-A177-3AD203B41FA5}">
                      <a16:colId xmlns:a16="http://schemas.microsoft.com/office/drawing/2014/main" xmlns="" val="20001"/>
                    </a:ext>
                  </a:extLst>
                </a:gridCol>
              </a:tblGrid>
              <a:tr h="218045">
                <a:tc>
                  <a:txBody>
                    <a:bodyPr/>
                    <a:lstStyle/>
                    <a:p>
                      <a:pPr>
                        <a:lnSpc>
                          <a:spcPct val="107000"/>
                        </a:lnSpc>
                        <a:spcAft>
                          <a:spcPts val="0"/>
                        </a:spcAft>
                      </a:pPr>
                      <a:r>
                        <a:rPr lang="nb-NO" sz="1400" dirty="0">
                          <a:effectLst/>
                        </a:rPr>
                        <a:t>Hovedmål</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tc>
                  <a:txBody>
                    <a:bodyPr/>
                    <a:lstStyle/>
                    <a:p>
                      <a:pPr>
                        <a:lnSpc>
                          <a:spcPct val="107000"/>
                        </a:lnSpc>
                        <a:spcAft>
                          <a:spcPts val="0"/>
                        </a:spcAft>
                      </a:pPr>
                      <a:r>
                        <a:rPr lang="nb-NO" sz="1400" dirty="0">
                          <a:effectLst/>
                        </a:rPr>
                        <a:t>Delmål</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00"/>
                  </a:ext>
                </a:extLst>
              </a:tr>
              <a:tr h="368297">
                <a:tc rowSpan="6">
                  <a:txBody>
                    <a:bodyPr/>
                    <a:lstStyle/>
                    <a:p>
                      <a:pPr>
                        <a:lnSpc>
                          <a:spcPct val="107000"/>
                        </a:lnSpc>
                        <a:spcAft>
                          <a:spcPts val="0"/>
                        </a:spcAft>
                      </a:pPr>
                      <a:r>
                        <a:rPr lang="nb-NO" sz="1400" dirty="0">
                          <a:effectLst/>
                        </a:rPr>
                        <a:t> </a:t>
                      </a:r>
                    </a:p>
                    <a:p>
                      <a:pPr>
                        <a:lnSpc>
                          <a:spcPct val="107000"/>
                        </a:lnSpc>
                        <a:spcAft>
                          <a:spcPts val="0"/>
                        </a:spcAft>
                      </a:pPr>
                      <a:r>
                        <a:rPr lang="nb-NO" sz="1400" dirty="0">
                          <a:effectLst/>
                        </a:rPr>
                        <a:t> </a:t>
                      </a:r>
                    </a:p>
                    <a:p>
                      <a:pPr>
                        <a:lnSpc>
                          <a:spcPct val="107000"/>
                        </a:lnSpc>
                        <a:spcAft>
                          <a:spcPts val="0"/>
                        </a:spcAft>
                      </a:pPr>
                      <a:r>
                        <a:rPr lang="nb-NO" sz="1400" dirty="0">
                          <a:effectLst/>
                        </a:rPr>
                        <a:t>I Sør-Varanger skal elevene oppleve tilpasset opplæring, mestring og motivasjon i skolehverdagen.</a:t>
                      </a:r>
                    </a:p>
                    <a:p>
                      <a:pPr>
                        <a:lnSpc>
                          <a:spcPct val="107000"/>
                        </a:lnSpc>
                        <a:spcAft>
                          <a:spcPts val="0"/>
                        </a:spcAft>
                      </a:pPr>
                      <a:r>
                        <a:rPr lang="nb-NO" sz="1400" dirty="0">
                          <a:effectLst/>
                        </a:rPr>
                        <a:t> </a:t>
                      </a:r>
                    </a:p>
                    <a:p>
                      <a:pPr>
                        <a:lnSpc>
                          <a:spcPct val="107000"/>
                        </a:lnSpc>
                        <a:spcAft>
                          <a:spcPts val="0"/>
                        </a:spcAft>
                      </a:pPr>
                      <a:r>
                        <a:rPr lang="nb-NO" sz="1400" dirty="0">
                          <a:effectLst/>
                        </a:rPr>
                        <a:t> </a:t>
                      </a:r>
                    </a:p>
                    <a:p>
                      <a:pPr>
                        <a:lnSpc>
                          <a:spcPct val="107000"/>
                        </a:lnSpc>
                        <a:spcAft>
                          <a:spcPts val="0"/>
                        </a:spcAft>
                      </a:pPr>
                      <a:r>
                        <a:rPr lang="nb-NO" sz="1400" dirty="0">
                          <a:effectLst/>
                        </a:rPr>
                        <a:t> </a:t>
                      </a:r>
                    </a:p>
                    <a:p>
                      <a:pPr>
                        <a:lnSpc>
                          <a:spcPct val="107000"/>
                        </a:lnSpc>
                        <a:spcAft>
                          <a:spcPts val="0"/>
                        </a:spcAft>
                      </a:pPr>
                      <a:r>
                        <a:rPr lang="nb-NO" sz="1400" dirty="0">
                          <a:effectLst/>
                        </a:rPr>
                        <a:t> </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tc>
                  <a:txBody>
                    <a:bodyPr/>
                    <a:lstStyle/>
                    <a:p>
                      <a:pPr>
                        <a:lnSpc>
                          <a:spcPct val="107000"/>
                        </a:lnSpc>
                        <a:spcAft>
                          <a:spcPts val="0"/>
                        </a:spcAft>
                      </a:pPr>
                      <a:r>
                        <a:rPr lang="nb-NO" sz="1100" dirty="0">
                          <a:effectLst/>
                        </a:rPr>
                        <a:t>Elevene skal oppleve omsorg, nærhet og støtte, og en pedagogikk tilpasset dem.</a:t>
                      </a:r>
                      <a:endParaRPr lang="nb-N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01"/>
                  </a:ext>
                </a:extLst>
              </a:tr>
              <a:tr h="368297">
                <a:tc vMerge="1">
                  <a:txBody>
                    <a:bodyPr/>
                    <a:lstStyle/>
                    <a:p>
                      <a:endParaRPr lang="nb-NO"/>
                    </a:p>
                  </a:txBody>
                  <a:tcPr/>
                </a:tc>
                <a:tc>
                  <a:txBody>
                    <a:bodyPr/>
                    <a:lstStyle/>
                    <a:p>
                      <a:pPr>
                        <a:lnSpc>
                          <a:spcPct val="107000"/>
                        </a:lnSpc>
                        <a:spcAft>
                          <a:spcPts val="0"/>
                        </a:spcAft>
                      </a:pPr>
                      <a:r>
                        <a:rPr lang="nb-NO" sz="1100" dirty="0">
                          <a:effectLst/>
                        </a:rPr>
                        <a:t>Elevene skal få tilpassede utfordringer, ut fra sine muligheter og sine forutsetninger.</a:t>
                      </a:r>
                      <a:endParaRPr lang="nb-N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02"/>
                  </a:ext>
                </a:extLst>
              </a:tr>
              <a:tr h="872231">
                <a:tc vMerge="1">
                  <a:txBody>
                    <a:bodyPr/>
                    <a:lstStyle/>
                    <a:p>
                      <a:endParaRPr lang="nb-NO"/>
                    </a:p>
                  </a:txBody>
                  <a:tcPr/>
                </a:tc>
                <a:tc>
                  <a:txBody>
                    <a:bodyPr/>
                    <a:lstStyle/>
                    <a:p>
                      <a:pPr>
                        <a:lnSpc>
                          <a:spcPct val="107000"/>
                        </a:lnSpc>
                        <a:spcAft>
                          <a:spcPts val="0"/>
                        </a:spcAft>
                      </a:pPr>
                      <a:r>
                        <a:rPr lang="nb-NO" sz="1100" dirty="0">
                          <a:effectLst/>
                        </a:rPr>
                        <a:t>Elevene skal oppleve god praksis for vurdering og refleksjon over egen læring, med en sikker faglig relasjonsbygging.</a:t>
                      </a:r>
                    </a:p>
                    <a:p>
                      <a:pPr>
                        <a:lnSpc>
                          <a:spcPct val="107000"/>
                        </a:lnSpc>
                        <a:spcAft>
                          <a:spcPts val="0"/>
                        </a:spcAft>
                      </a:pPr>
                      <a:r>
                        <a:rPr lang="nb-NO" sz="1100" dirty="0">
                          <a:effectLst/>
                        </a:rPr>
                        <a:t>Læreren skal kjenne sine elever og kunne gi dem faglig veiledning og skape gode faglige relasjoner. </a:t>
                      </a:r>
                      <a:endParaRPr lang="nb-N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03"/>
                  </a:ext>
                </a:extLst>
              </a:tr>
              <a:tr h="342869">
                <a:tc vMerge="1">
                  <a:txBody>
                    <a:bodyPr/>
                    <a:lstStyle/>
                    <a:p>
                      <a:endParaRPr lang="nb-NO"/>
                    </a:p>
                  </a:txBody>
                  <a:tcPr/>
                </a:tc>
                <a:tc>
                  <a:txBody>
                    <a:bodyPr/>
                    <a:lstStyle/>
                    <a:p>
                      <a:pPr>
                        <a:lnSpc>
                          <a:spcPct val="107000"/>
                        </a:lnSpc>
                        <a:spcAft>
                          <a:spcPts val="0"/>
                        </a:spcAft>
                      </a:pPr>
                      <a:r>
                        <a:rPr lang="nb-NO" sz="1100" dirty="0">
                          <a:effectLst/>
                        </a:rPr>
                        <a:t>God klasseledelse og varierte læringsprosesser skal tilstrebes.</a:t>
                      </a:r>
                      <a:endParaRPr lang="nb-N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04"/>
                  </a:ext>
                </a:extLst>
              </a:tr>
              <a:tr h="552446">
                <a:tc vMerge="1">
                  <a:txBody>
                    <a:bodyPr/>
                    <a:lstStyle/>
                    <a:p>
                      <a:endParaRPr lang="nb-NO"/>
                    </a:p>
                  </a:txBody>
                  <a:tcPr/>
                </a:tc>
                <a:tc>
                  <a:txBody>
                    <a:bodyPr/>
                    <a:lstStyle/>
                    <a:p>
                      <a:pPr>
                        <a:lnSpc>
                          <a:spcPct val="107000"/>
                        </a:lnSpc>
                        <a:spcAft>
                          <a:spcPts val="0"/>
                        </a:spcAft>
                      </a:pPr>
                      <a:r>
                        <a:rPr lang="nb-NO" sz="1100" dirty="0">
                          <a:effectLst/>
                        </a:rPr>
                        <a:t>Elevene skal ha digital kompetanse, både for å kunne bruke digitale verktøy, kritisk vurdering av digitale kilder og sikker bruk av digitale medier.</a:t>
                      </a:r>
                      <a:endParaRPr lang="nb-N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05"/>
                  </a:ext>
                </a:extLst>
              </a:tr>
              <a:tr h="567586">
                <a:tc vMerge="1">
                  <a:txBody>
                    <a:bodyPr/>
                    <a:lstStyle/>
                    <a:p>
                      <a:endParaRPr lang="nb-NO"/>
                    </a:p>
                  </a:txBody>
                  <a:tcPr/>
                </a:tc>
                <a:tc>
                  <a:txBody>
                    <a:bodyPr/>
                    <a:lstStyle/>
                    <a:p>
                      <a:pPr>
                        <a:lnSpc>
                          <a:spcPct val="107000"/>
                        </a:lnSpc>
                        <a:spcAft>
                          <a:spcPts val="0"/>
                        </a:spcAft>
                      </a:pPr>
                      <a:r>
                        <a:rPr lang="nb-NO" sz="1100" dirty="0">
                          <a:effectLst/>
                        </a:rPr>
                        <a:t>Ungdom i SVK skal være motiverte for videre utdanning.</a:t>
                      </a:r>
                    </a:p>
                    <a:p>
                      <a:pPr>
                        <a:lnSpc>
                          <a:spcPct val="107000"/>
                        </a:lnSpc>
                        <a:spcAft>
                          <a:spcPts val="0"/>
                        </a:spcAft>
                      </a:pPr>
                      <a:r>
                        <a:rPr lang="nb-NO" sz="1100" dirty="0">
                          <a:effectLst/>
                        </a:rPr>
                        <a:t>SVK skal målrettet søke å bidra til høyere utdanning, og til rekruttering av utdannede unge.</a:t>
                      </a:r>
                      <a:endParaRPr lang="nb-N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06"/>
                  </a:ext>
                </a:extLst>
              </a:tr>
              <a:tr h="368297">
                <a:tc rowSpan="5">
                  <a:txBody>
                    <a:bodyPr/>
                    <a:lstStyle/>
                    <a:p>
                      <a:pPr>
                        <a:lnSpc>
                          <a:spcPct val="107000"/>
                        </a:lnSpc>
                        <a:spcAft>
                          <a:spcPts val="0"/>
                        </a:spcAft>
                      </a:pPr>
                      <a:r>
                        <a:rPr lang="nb-NO" sz="1400" dirty="0">
                          <a:effectLst/>
                        </a:rPr>
                        <a:t> </a:t>
                      </a:r>
                    </a:p>
                    <a:p>
                      <a:pPr>
                        <a:lnSpc>
                          <a:spcPct val="107000"/>
                        </a:lnSpc>
                        <a:spcAft>
                          <a:spcPts val="0"/>
                        </a:spcAft>
                      </a:pPr>
                      <a:r>
                        <a:rPr lang="nb-NO" sz="1400" dirty="0">
                          <a:effectLst/>
                        </a:rPr>
                        <a:t> </a:t>
                      </a:r>
                    </a:p>
                    <a:p>
                      <a:pPr>
                        <a:lnSpc>
                          <a:spcPct val="107000"/>
                        </a:lnSpc>
                        <a:spcAft>
                          <a:spcPts val="0"/>
                        </a:spcAft>
                      </a:pPr>
                      <a:r>
                        <a:rPr lang="nb-NO" sz="1400" dirty="0">
                          <a:effectLst/>
                        </a:rPr>
                        <a:t>Skolene i Sør-Varanger skal bidra til utjevning og til at flere elever får ut sitt potensial.</a:t>
                      </a:r>
                    </a:p>
                    <a:p>
                      <a:pPr>
                        <a:lnSpc>
                          <a:spcPct val="107000"/>
                        </a:lnSpc>
                        <a:spcAft>
                          <a:spcPts val="0"/>
                        </a:spcAft>
                      </a:pPr>
                      <a:r>
                        <a:rPr lang="nb-NO" sz="1400" dirty="0">
                          <a:effectLst/>
                        </a:rPr>
                        <a:t> </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tc>
                  <a:txBody>
                    <a:bodyPr/>
                    <a:lstStyle/>
                    <a:p>
                      <a:pPr>
                        <a:lnSpc>
                          <a:spcPct val="107000"/>
                        </a:lnSpc>
                        <a:spcAft>
                          <a:spcPts val="0"/>
                        </a:spcAft>
                      </a:pPr>
                      <a:r>
                        <a:rPr lang="nb-NO" sz="1100" dirty="0">
                          <a:effectLst/>
                        </a:rPr>
                        <a:t>Skolen skal søke samarbeid med foreldre, og møte dem med respekt og anerkjennelse.</a:t>
                      </a:r>
                      <a:endParaRPr lang="nb-N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07"/>
                  </a:ext>
                </a:extLst>
              </a:tr>
              <a:tr h="368297">
                <a:tc vMerge="1">
                  <a:txBody>
                    <a:bodyPr/>
                    <a:lstStyle/>
                    <a:p>
                      <a:endParaRPr lang="nb-NO"/>
                    </a:p>
                  </a:txBody>
                  <a:tcPr/>
                </a:tc>
                <a:tc>
                  <a:txBody>
                    <a:bodyPr/>
                    <a:lstStyle/>
                    <a:p>
                      <a:pPr>
                        <a:lnSpc>
                          <a:spcPct val="107000"/>
                        </a:lnSpc>
                        <a:spcAft>
                          <a:spcPts val="0"/>
                        </a:spcAft>
                      </a:pPr>
                      <a:r>
                        <a:rPr lang="nb-NO" sz="1100" dirty="0">
                          <a:effectLst/>
                        </a:rPr>
                        <a:t>Elever som har behov for det, skal oppleve relevant spesialpedagogisk kompetanse.</a:t>
                      </a:r>
                      <a:endParaRPr lang="nb-N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08"/>
                  </a:ext>
                </a:extLst>
              </a:tr>
              <a:tr h="368297">
                <a:tc vMerge="1">
                  <a:txBody>
                    <a:bodyPr/>
                    <a:lstStyle/>
                    <a:p>
                      <a:endParaRPr lang="nb-NO"/>
                    </a:p>
                  </a:txBody>
                  <a:tcPr/>
                </a:tc>
                <a:tc>
                  <a:txBody>
                    <a:bodyPr/>
                    <a:lstStyle/>
                    <a:p>
                      <a:pPr>
                        <a:lnSpc>
                          <a:spcPct val="107000"/>
                        </a:lnSpc>
                        <a:spcAft>
                          <a:spcPts val="0"/>
                        </a:spcAft>
                      </a:pPr>
                      <a:r>
                        <a:rPr lang="nb-NO" sz="1100" dirty="0">
                          <a:effectLst/>
                        </a:rPr>
                        <a:t>Barn og unge i SVK skal utvikle god helse gjennom matglede, sunne helsevaner og bevegelsesglede.</a:t>
                      </a:r>
                      <a:endParaRPr lang="nb-N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09"/>
                  </a:ext>
                </a:extLst>
              </a:tr>
              <a:tr h="552446">
                <a:tc vMerge="1">
                  <a:txBody>
                    <a:bodyPr/>
                    <a:lstStyle/>
                    <a:p>
                      <a:endParaRPr lang="nb-NO"/>
                    </a:p>
                  </a:txBody>
                  <a:tcPr/>
                </a:tc>
                <a:tc>
                  <a:txBody>
                    <a:bodyPr/>
                    <a:lstStyle/>
                    <a:p>
                      <a:pPr>
                        <a:lnSpc>
                          <a:spcPct val="107000"/>
                        </a:lnSpc>
                        <a:spcAft>
                          <a:spcPts val="0"/>
                        </a:spcAft>
                      </a:pPr>
                      <a:r>
                        <a:rPr lang="nb-NO" sz="1100" dirty="0">
                          <a:effectLst/>
                        </a:rPr>
                        <a:t>Tidlig innsats skal være gjennomgående praksis.</a:t>
                      </a:r>
                    </a:p>
                    <a:p>
                      <a:pPr>
                        <a:lnSpc>
                          <a:spcPct val="107000"/>
                        </a:lnSpc>
                        <a:spcAft>
                          <a:spcPts val="0"/>
                        </a:spcAft>
                      </a:pPr>
                      <a:r>
                        <a:rPr lang="nb-NO" sz="1100" dirty="0">
                          <a:effectLst/>
                        </a:rPr>
                        <a:t>Alle barn skal få den hjelp de trenger, når de trenger det. Leksehjelp og SFO vil være verdifulle arenaer her.</a:t>
                      </a:r>
                      <a:endParaRPr lang="nb-N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10"/>
                  </a:ext>
                </a:extLst>
              </a:tr>
              <a:tr h="903351">
                <a:tc vMerge="1">
                  <a:txBody>
                    <a:bodyPr/>
                    <a:lstStyle/>
                    <a:p>
                      <a:endParaRPr lang="nb-NO"/>
                    </a:p>
                  </a:txBody>
                  <a:tcPr/>
                </a:tc>
                <a:tc>
                  <a:txBody>
                    <a:bodyPr/>
                    <a:lstStyle/>
                    <a:p>
                      <a:pPr>
                        <a:lnSpc>
                          <a:spcPct val="107000"/>
                        </a:lnSpc>
                        <a:spcAft>
                          <a:spcPts val="0"/>
                        </a:spcAft>
                      </a:pPr>
                      <a:r>
                        <a:rPr lang="nb-NO" sz="1100" dirty="0">
                          <a:effectLst/>
                        </a:rPr>
                        <a:t>Overgangene mellom hjem, barnehage og skole skal være trygge, positive og motiverende.</a:t>
                      </a:r>
                      <a:endParaRPr lang="nb-N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11"/>
                  </a:ext>
                </a:extLst>
              </a:tr>
            </a:tbl>
          </a:graphicData>
        </a:graphic>
      </p:graphicFrame>
      <p:graphicFrame>
        <p:nvGraphicFramePr>
          <p:cNvPr id="6" name="Plassholder for innhold 5"/>
          <p:cNvGraphicFramePr>
            <a:graphicFrameLocks noGrp="1"/>
          </p:cNvGraphicFramePr>
          <p:nvPr>
            <p:ph sz="half" idx="2"/>
            <p:extLst>
              <p:ext uri="{D42A27DB-BD31-4B8C-83A1-F6EECF244321}">
                <p14:modId xmlns:p14="http://schemas.microsoft.com/office/powerpoint/2010/main" val="1224340573"/>
              </p:ext>
            </p:extLst>
          </p:nvPr>
        </p:nvGraphicFramePr>
        <p:xfrm>
          <a:off x="6278333" y="1094708"/>
          <a:ext cx="5913666" cy="5768130"/>
        </p:xfrm>
        <a:graphic>
          <a:graphicData uri="http://schemas.openxmlformats.org/drawingml/2006/table">
            <a:tbl>
              <a:tblPr firstRow="1" firstCol="1" bandRow="1">
                <a:tableStyleId>{5C22544A-7EE6-4342-B048-85BDC9FD1C3A}</a:tableStyleId>
              </a:tblPr>
              <a:tblGrid>
                <a:gridCol w="2221723">
                  <a:extLst>
                    <a:ext uri="{9D8B030D-6E8A-4147-A177-3AD203B41FA5}">
                      <a16:colId xmlns:a16="http://schemas.microsoft.com/office/drawing/2014/main" xmlns="" val="20000"/>
                    </a:ext>
                  </a:extLst>
                </a:gridCol>
                <a:gridCol w="3691943">
                  <a:extLst>
                    <a:ext uri="{9D8B030D-6E8A-4147-A177-3AD203B41FA5}">
                      <a16:colId xmlns:a16="http://schemas.microsoft.com/office/drawing/2014/main" xmlns="" val="20001"/>
                    </a:ext>
                  </a:extLst>
                </a:gridCol>
              </a:tblGrid>
              <a:tr h="234430">
                <a:tc>
                  <a:txBody>
                    <a:bodyPr/>
                    <a:lstStyle/>
                    <a:p>
                      <a:pPr>
                        <a:lnSpc>
                          <a:spcPct val="107000"/>
                        </a:lnSpc>
                        <a:spcAft>
                          <a:spcPts val="0"/>
                        </a:spcAft>
                      </a:pPr>
                      <a:r>
                        <a:rPr lang="nb-NO" sz="1400" dirty="0">
                          <a:effectLst/>
                        </a:rPr>
                        <a:t>Hovedmål</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tc>
                  <a:txBody>
                    <a:bodyPr/>
                    <a:lstStyle/>
                    <a:p>
                      <a:pPr>
                        <a:lnSpc>
                          <a:spcPct val="107000"/>
                        </a:lnSpc>
                        <a:spcAft>
                          <a:spcPts val="0"/>
                        </a:spcAft>
                      </a:pPr>
                      <a:r>
                        <a:rPr lang="nb-NO" sz="1400" dirty="0">
                          <a:effectLst/>
                        </a:rPr>
                        <a:t>Delmål</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00"/>
                  </a:ext>
                </a:extLst>
              </a:tr>
              <a:tr h="406140">
                <a:tc rowSpan="6">
                  <a:txBody>
                    <a:bodyPr/>
                    <a:lstStyle/>
                    <a:p>
                      <a:pPr>
                        <a:lnSpc>
                          <a:spcPct val="107000"/>
                        </a:lnSpc>
                        <a:spcAft>
                          <a:spcPts val="0"/>
                        </a:spcAft>
                      </a:pPr>
                      <a:r>
                        <a:rPr lang="nb-NO" sz="1400" dirty="0">
                          <a:effectLst/>
                        </a:rPr>
                        <a:t> </a:t>
                      </a:r>
                    </a:p>
                    <a:p>
                      <a:pPr>
                        <a:lnSpc>
                          <a:spcPct val="107000"/>
                        </a:lnSpc>
                        <a:spcAft>
                          <a:spcPts val="0"/>
                        </a:spcAft>
                      </a:pPr>
                      <a:endParaRPr lang="nb-NO" sz="1400" dirty="0">
                        <a:effectLst/>
                      </a:endParaRPr>
                    </a:p>
                    <a:p>
                      <a:pPr>
                        <a:lnSpc>
                          <a:spcPct val="107000"/>
                        </a:lnSpc>
                        <a:spcAft>
                          <a:spcPts val="0"/>
                        </a:spcAft>
                      </a:pPr>
                      <a:r>
                        <a:rPr lang="nb-NO" sz="1400" dirty="0">
                          <a:effectLst/>
                        </a:rPr>
                        <a:t>Skolene i SVK skal være en samlet og samarbeidende organisasjon i faglig utvikling. </a:t>
                      </a:r>
                    </a:p>
                    <a:p>
                      <a:pPr>
                        <a:lnSpc>
                          <a:spcPct val="107000"/>
                        </a:lnSpc>
                        <a:spcAft>
                          <a:spcPts val="0"/>
                        </a:spcAft>
                      </a:pPr>
                      <a:r>
                        <a:rPr lang="nb-NO" sz="1400" dirty="0">
                          <a:effectLst/>
                        </a:rPr>
                        <a:t> </a:t>
                      </a:r>
                    </a:p>
                    <a:p>
                      <a:pPr>
                        <a:lnSpc>
                          <a:spcPct val="107000"/>
                        </a:lnSpc>
                        <a:spcAft>
                          <a:spcPts val="0"/>
                        </a:spcAft>
                      </a:pPr>
                      <a:r>
                        <a:rPr lang="nb-NO" sz="1400" dirty="0">
                          <a:effectLst/>
                        </a:rPr>
                        <a:t> </a:t>
                      </a:r>
                    </a:p>
                    <a:p>
                      <a:pPr>
                        <a:lnSpc>
                          <a:spcPct val="107000"/>
                        </a:lnSpc>
                        <a:spcAft>
                          <a:spcPts val="0"/>
                        </a:spcAft>
                      </a:pPr>
                      <a:r>
                        <a:rPr lang="nb-NO" sz="1400" dirty="0">
                          <a:effectLst/>
                        </a:rPr>
                        <a:t> </a:t>
                      </a:r>
                    </a:p>
                    <a:p>
                      <a:pPr indent="449580">
                        <a:lnSpc>
                          <a:spcPct val="107000"/>
                        </a:lnSpc>
                        <a:spcAft>
                          <a:spcPts val="0"/>
                        </a:spcAft>
                      </a:pPr>
                      <a:r>
                        <a:rPr lang="nb-NO" sz="1400" dirty="0">
                          <a:effectLst/>
                        </a:rPr>
                        <a:t> </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tc>
                  <a:txBody>
                    <a:bodyPr/>
                    <a:lstStyle/>
                    <a:p>
                      <a:pPr>
                        <a:lnSpc>
                          <a:spcPct val="107000"/>
                        </a:lnSpc>
                        <a:spcAft>
                          <a:spcPts val="0"/>
                        </a:spcAft>
                      </a:pPr>
                      <a:r>
                        <a:rPr lang="nb-NO" sz="1100" dirty="0">
                          <a:effectLst/>
                        </a:rPr>
                        <a:t>Skolen skal ha ansatte med høy kompetanse og engasjement.</a:t>
                      </a:r>
                      <a:endParaRPr lang="nb-N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01"/>
                  </a:ext>
                </a:extLst>
              </a:tr>
              <a:tr h="826798">
                <a:tc vMerge="1">
                  <a:txBody>
                    <a:bodyPr/>
                    <a:lstStyle/>
                    <a:p>
                      <a:endParaRPr lang="nb-NO"/>
                    </a:p>
                  </a:txBody>
                  <a:tcPr/>
                </a:tc>
                <a:tc>
                  <a:txBody>
                    <a:bodyPr/>
                    <a:lstStyle/>
                    <a:p>
                      <a:pPr>
                        <a:lnSpc>
                          <a:spcPct val="107000"/>
                        </a:lnSpc>
                        <a:spcAft>
                          <a:spcPts val="0"/>
                        </a:spcAft>
                      </a:pPr>
                      <a:r>
                        <a:rPr lang="nb-NO" sz="1100" dirty="0">
                          <a:effectLst/>
                        </a:rPr>
                        <a:t>Skolene skal være lærende organisasjoner og utvikle seg gjennompedagogiske fellesskap hvor lærere sammen driver skoleutvikling</a:t>
                      </a:r>
                      <a:endParaRPr lang="nb-N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02"/>
                  </a:ext>
                </a:extLst>
              </a:tr>
              <a:tr h="406140">
                <a:tc vMerge="1">
                  <a:txBody>
                    <a:bodyPr/>
                    <a:lstStyle/>
                    <a:p>
                      <a:endParaRPr lang="nb-NO"/>
                    </a:p>
                  </a:txBody>
                  <a:tcPr/>
                </a:tc>
                <a:tc>
                  <a:txBody>
                    <a:bodyPr/>
                    <a:lstStyle/>
                    <a:p>
                      <a:pPr>
                        <a:lnSpc>
                          <a:spcPct val="107000"/>
                        </a:lnSpc>
                        <a:spcAft>
                          <a:spcPts val="0"/>
                        </a:spcAft>
                      </a:pPr>
                      <a:r>
                        <a:rPr lang="nb-NO" sz="1100">
                          <a:effectLst/>
                        </a:rPr>
                        <a:t>Skolene skal ha gode lokaler i forhold til pedagogiske behov og HMS.</a:t>
                      </a:r>
                      <a:endParaRPr lang="nb-N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03"/>
                  </a:ext>
                </a:extLst>
              </a:tr>
              <a:tr h="406140">
                <a:tc vMerge="1">
                  <a:txBody>
                    <a:bodyPr/>
                    <a:lstStyle/>
                    <a:p>
                      <a:endParaRPr lang="nb-NO"/>
                    </a:p>
                  </a:txBody>
                  <a:tcPr/>
                </a:tc>
                <a:tc>
                  <a:txBody>
                    <a:bodyPr/>
                    <a:lstStyle/>
                    <a:p>
                      <a:pPr>
                        <a:lnSpc>
                          <a:spcPct val="107000"/>
                        </a:lnSpc>
                        <a:spcAft>
                          <a:spcPts val="0"/>
                        </a:spcAft>
                      </a:pPr>
                      <a:r>
                        <a:rPr lang="nb-NO" sz="1100">
                          <a:effectLst/>
                        </a:rPr>
                        <a:t>Elevene skal ha uteområder som stimulerer til sosial og fysisk aktivitet. </a:t>
                      </a:r>
                      <a:endParaRPr lang="nb-N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04"/>
                  </a:ext>
                </a:extLst>
              </a:tr>
              <a:tr h="616468">
                <a:tc vMerge="1">
                  <a:txBody>
                    <a:bodyPr/>
                    <a:lstStyle/>
                    <a:p>
                      <a:endParaRPr lang="nb-NO"/>
                    </a:p>
                  </a:txBody>
                  <a:tcPr/>
                </a:tc>
                <a:tc>
                  <a:txBody>
                    <a:bodyPr/>
                    <a:lstStyle/>
                    <a:p>
                      <a:pPr>
                        <a:lnSpc>
                          <a:spcPct val="107000"/>
                        </a:lnSpc>
                        <a:spcAft>
                          <a:spcPts val="0"/>
                        </a:spcAft>
                      </a:pPr>
                      <a:r>
                        <a:rPr lang="nb-NO" sz="1100">
                          <a:effectLst/>
                        </a:rPr>
                        <a:t>Skolene skal ha felles rutiner og handlingsplaner for overordnede og overgripende forhold.</a:t>
                      </a:r>
                      <a:endParaRPr lang="nb-N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05"/>
                  </a:ext>
                </a:extLst>
              </a:tr>
              <a:tr h="406140">
                <a:tc vMerge="1">
                  <a:txBody>
                    <a:bodyPr/>
                    <a:lstStyle/>
                    <a:p>
                      <a:endParaRPr lang="nb-NO"/>
                    </a:p>
                  </a:txBody>
                  <a:tcPr/>
                </a:tc>
                <a:tc>
                  <a:txBody>
                    <a:bodyPr/>
                    <a:lstStyle/>
                    <a:p>
                      <a:pPr>
                        <a:lnSpc>
                          <a:spcPct val="107000"/>
                        </a:lnSpc>
                        <a:spcAft>
                          <a:spcPts val="0"/>
                        </a:spcAft>
                      </a:pPr>
                      <a:r>
                        <a:rPr lang="nb-NO" sz="1100">
                          <a:effectLst/>
                        </a:rPr>
                        <a:t>Skolene skal vurdere, reflektere over og utvikle egen praksis.</a:t>
                      </a:r>
                      <a:endParaRPr lang="nb-N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06"/>
                  </a:ext>
                </a:extLst>
              </a:tr>
              <a:tr h="616468">
                <a:tc rowSpan="4">
                  <a:txBody>
                    <a:bodyPr/>
                    <a:lstStyle/>
                    <a:p>
                      <a:pPr>
                        <a:lnSpc>
                          <a:spcPct val="107000"/>
                        </a:lnSpc>
                        <a:spcAft>
                          <a:spcPts val="0"/>
                        </a:spcAft>
                      </a:pPr>
                      <a:r>
                        <a:rPr lang="nb-NO" sz="1400" dirty="0">
                          <a:effectLst/>
                        </a:rPr>
                        <a:t> </a:t>
                      </a:r>
                    </a:p>
                    <a:p>
                      <a:pPr>
                        <a:lnSpc>
                          <a:spcPct val="107000"/>
                        </a:lnSpc>
                        <a:spcAft>
                          <a:spcPts val="0"/>
                        </a:spcAft>
                      </a:pPr>
                      <a:endParaRPr lang="nb-NO" sz="1400" dirty="0">
                        <a:effectLst/>
                      </a:endParaRPr>
                    </a:p>
                    <a:p>
                      <a:pPr>
                        <a:lnSpc>
                          <a:spcPct val="107000"/>
                        </a:lnSpc>
                        <a:spcAft>
                          <a:spcPts val="0"/>
                        </a:spcAft>
                      </a:pPr>
                      <a:r>
                        <a:rPr lang="nb-NO" sz="1400" dirty="0">
                          <a:effectLst/>
                        </a:rPr>
                        <a:t>Skolen skal være en trygg og inkluderende arena, der elevene trenes i demokrati og samarbeid.</a:t>
                      </a:r>
                    </a:p>
                    <a:p>
                      <a:pPr>
                        <a:lnSpc>
                          <a:spcPct val="107000"/>
                        </a:lnSpc>
                        <a:spcAft>
                          <a:spcPts val="0"/>
                        </a:spcAft>
                      </a:pPr>
                      <a:r>
                        <a:rPr lang="nb-NO" sz="1400" dirty="0">
                          <a:effectLst/>
                        </a:rPr>
                        <a:t> </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tc>
                  <a:txBody>
                    <a:bodyPr/>
                    <a:lstStyle/>
                    <a:p>
                      <a:pPr>
                        <a:lnSpc>
                          <a:spcPct val="107000"/>
                        </a:lnSpc>
                        <a:spcAft>
                          <a:spcPts val="0"/>
                        </a:spcAft>
                      </a:pPr>
                      <a:r>
                        <a:rPr lang="nb-NO" sz="1100">
                          <a:effectLst/>
                        </a:rPr>
                        <a:t>Elevene skal høres og medvirke i utformingen av sin egen læring og skolehverdag.</a:t>
                      </a:r>
                      <a:endParaRPr lang="nb-N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07"/>
                  </a:ext>
                </a:extLst>
              </a:tr>
              <a:tr h="826798">
                <a:tc vMerge="1">
                  <a:txBody>
                    <a:bodyPr/>
                    <a:lstStyle/>
                    <a:p>
                      <a:endParaRPr lang="nb-NO"/>
                    </a:p>
                  </a:txBody>
                  <a:tcPr/>
                </a:tc>
                <a:tc>
                  <a:txBody>
                    <a:bodyPr/>
                    <a:lstStyle/>
                    <a:p>
                      <a:pPr>
                        <a:lnSpc>
                          <a:spcPct val="107000"/>
                        </a:lnSpc>
                        <a:spcAft>
                          <a:spcPts val="0"/>
                        </a:spcAft>
                      </a:pPr>
                      <a:r>
                        <a:rPr lang="nb-NO" sz="1100">
                          <a:effectLst/>
                        </a:rPr>
                        <a:t>Skolen skal være et læringsfellesskap der elevene bidrar i egen og andres læring.</a:t>
                      </a:r>
                    </a:p>
                    <a:p>
                      <a:pPr>
                        <a:lnSpc>
                          <a:spcPct val="107000"/>
                        </a:lnSpc>
                        <a:spcAft>
                          <a:spcPts val="0"/>
                        </a:spcAft>
                      </a:pPr>
                      <a:r>
                        <a:rPr lang="nb-NO" sz="1100">
                          <a:effectLst/>
                        </a:rPr>
                        <a:t>Elevene skal oppfordres til samarbeid, forskning og undersøkelser.</a:t>
                      </a:r>
                      <a:endParaRPr lang="nb-N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08"/>
                  </a:ext>
                </a:extLst>
              </a:tr>
              <a:tr h="406140">
                <a:tc vMerge="1">
                  <a:txBody>
                    <a:bodyPr/>
                    <a:lstStyle/>
                    <a:p>
                      <a:endParaRPr lang="nb-NO"/>
                    </a:p>
                  </a:txBody>
                  <a:tcPr/>
                </a:tc>
                <a:tc>
                  <a:txBody>
                    <a:bodyPr/>
                    <a:lstStyle/>
                    <a:p>
                      <a:pPr>
                        <a:lnSpc>
                          <a:spcPct val="107000"/>
                        </a:lnSpc>
                        <a:spcAft>
                          <a:spcPts val="0"/>
                        </a:spcAft>
                      </a:pPr>
                      <a:r>
                        <a:rPr lang="nb-NO" sz="1100">
                          <a:effectLst/>
                        </a:rPr>
                        <a:t>Elevene skal være en del av et lærende og sosialt fellesskap.</a:t>
                      </a:r>
                      <a:endParaRPr lang="nb-N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09"/>
                  </a:ext>
                </a:extLst>
              </a:tr>
              <a:tr h="616468">
                <a:tc vMerge="1">
                  <a:txBody>
                    <a:bodyPr/>
                    <a:lstStyle/>
                    <a:p>
                      <a:endParaRPr lang="nb-NO"/>
                    </a:p>
                  </a:txBody>
                  <a:tcPr/>
                </a:tc>
                <a:tc>
                  <a:txBody>
                    <a:bodyPr/>
                    <a:lstStyle/>
                    <a:p>
                      <a:pPr>
                        <a:lnSpc>
                          <a:spcPct val="107000"/>
                        </a:lnSpc>
                        <a:spcAft>
                          <a:spcPts val="0"/>
                        </a:spcAft>
                      </a:pPr>
                      <a:r>
                        <a:rPr lang="nb-NO" sz="1100" dirty="0">
                          <a:effectLst/>
                        </a:rPr>
                        <a:t>Skolen skal ha nulltoleranse for mobbing, vold, diskriminering, trakassering og andre krenkelser.</a:t>
                      </a:r>
                      <a:endParaRPr lang="nb-NO"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6150" marR="26150" marT="0" marB="0"/>
                </a:tc>
                <a:extLst>
                  <a:ext uri="{0D108BD9-81ED-4DB2-BD59-A6C34878D82A}">
                    <a16:rowId xmlns:a16="http://schemas.microsoft.com/office/drawing/2014/main" xmlns="" val="10010"/>
                  </a:ext>
                </a:extLst>
              </a:tr>
            </a:tbl>
          </a:graphicData>
        </a:graphic>
      </p:graphicFrame>
      <p:pic>
        <p:nvPicPr>
          <p:cNvPr id="3" name="Ly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19901999"/>
      </p:ext>
    </p:extLst>
  </p:cSld>
  <p:clrMapOvr>
    <a:masterClrMapping/>
  </p:clrMapOvr>
  <mc:AlternateContent xmlns:mc="http://schemas.openxmlformats.org/markup-compatibility/2006">
    <mc:Choice xmlns:p14="http://schemas.microsoft.com/office/powerpoint/2010/main" Requires="p14">
      <p:transition spd="slow" p14:dur="2000" advTm="5190"/>
    </mc:Choice>
    <mc:Fallback>
      <p:transition spd="slow" advTm="5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z="3200" dirty="0"/>
              <a:t>Mål for PPT og Barnevern</a:t>
            </a:r>
          </a:p>
        </p:txBody>
      </p:sp>
      <p:graphicFrame>
        <p:nvGraphicFramePr>
          <p:cNvPr id="5" name="Plassholder for innhold 4"/>
          <p:cNvGraphicFramePr>
            <a:graphicFrameLocks noGrp="1"/>
          </p:cNvGraphicFramePr>
          <p:nvPr>
            <p:ph sz="half" idx="1"/>
            <p:extLst>
              <p:ext uri="{D42A27DB-BD31-4B8C-83A1-F6EECF244321}">
                <p14:modId xmlns:p14="http://schemas.microsoft.com/office/powerpoint/2010/main" val="919339981"/>
              </p:ext>
            </p:extLst>
          </p:nvPr>
        </p:nvGraphicFramePr>
        <p:xfrm>
          <a:off x="115909" y="1339403"/>
          <a:ext cx="5893308" cy="4054811"/>
        </p:xfrm>
        <a:graphic>
          <a:graphicData uri="http://schemas.openxmlformats.org/drawingml/2006/table">
            <a:tbl>
              <a:tblPr firstRow="1" firstCol="1" bandRow="1">
                <a:tableStyleId>{5C22544A-7EE6-4342-B048-85BDC9FD1C3A}</a:tableStyleId>
              </a:tblPr>
              <a:tblGrid>
                <a:gridCol w="2946654">
                  <a:extLst>
                    <a:ext uri="{9D8B030D-6E8A-4147-A177-3AD203B41FA5}">
                      <a16:colId xmlns:a16="http://schemas.microsoft.com/office/drawing/2014/main" xmlns="" val="20000"/>
                    </a:ext>
                  </a:extLst>
                </a:gridCol>
                <a:gridCol w="2946654">
                  <a:extLst>
                    <a:ext uri="{9D8B030D-6E8A-4147-A177-3AD203B41FA5}">
                      <a16:colId xmlns:a16="http://schemas.microsoft.com/office/drawing/2014/main" xmlns="" val="20001"/>
                    </a:ext>
                  </a:extLst>
                </a:gridCol>
              </a:tblGrid>
              <a:tr h="281343">
                <a:tc>
                  <a:txBody>
                    <a:bodyPr/>
                    <a:lstStyle/>
                    <a:p>
                      <a:pPr>
                        <a:lnSpc>
                          <a:spcPct val="107000"/>
                        </a:lnSpc>
                        <a:spcAft>
                          <a:spcPts val="0"/>
                        </a:spcAft>
                      </a:pPr>
                      <a:r>
                        <a:rPr lang="nb-NO" sz="1400" dirty="0">
                          <a:effectLst/>
                        </a:rPr>
                        <a:t>Hovedmål</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458" marR="59458" marT="0" marB="0"/>
                </a:tc>
                <a:tc>
                  <a:txBody>
                    <a:bodyPr/>
                    <a:lstStyle/>
                    <a:p>
                      <a:pPr>
                        <a:lnSpc>
                          <a:spcPct val="107000"/>
                        </a:lnSpc>
                        <a:spcAft>
                          <a:spcPts val="0"/>
                        </a:spcAft>
                      </a:pPr>
                      <a:r>
                        <a:rPr lang="nb-NO" sz="1400">
                          <a:effectLst/>
                        </a:rPr>
                        <a:t>Delmål</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9458" marR="59458" marT="0" marB="0"/>
                </a:tc>
                <a:extLst>
                  <a:ext uri="{0D108BD9-81ED-4DB2-BD59-A6C34878D82A}">
                    <a16:rowId xmlns:a16="http://schemas.microsoft.com/office/drawing/2014/main" xmlns="" val="10000"/>
                  </a:ext>
                </a:extLst>
              </a:tr>
              <a:tr h="1749465">
                <a:tc rowSpan="3">
                  <a:txBody>
                    <a:bodyPr/>
                    <a:lstStyle/>
                    <a:p>
                      <a:pPr>
                        <a:lnSpc>
                          <a:spcPct val="107000"/>
                        </a:lnSpc>
                        <a:spcAft>
                          <a:spcPts val="0"/>
                        </a:spcAft>
                      </a:pPr>
                      <a:r>
                        <a:rPr lang="nb-NO" sz="1400" dirty="0">
                          <a:effectLst/>
                        </a:rPr>
                        <a:t> </a:t>
                      </a:r>
                    </a:p>
                    <a:p>
                      <a:pPr>
                        <a:lnSpc>
                          <a:spcPct val="107000"/>
                        </a:lnSpc>
                        <a:spcAft>
                          <a:spcPts val="0"/>
                        </a:spcAft>
                      </a:pPr>
                      <a:r>
                        <a:rPr lang="nb-NO" sz="1400" dirty="0">
                          <a:effectLst/>
                        </a:rPr>
                        <a:t> </a:t>
                      </a:r>
                    </a:p>
                    <a:p>
                      <a:pPr>
                        <a:lnSpc>
                          <a:spcPct val="107000"/>
                        </a:lnSpc>
                        <a:spcAft>
                          <a:spcPts val="0"/>
                        </a:spcAft>
                      </a:pPr>
                      <a:r>
                        <a:rPr lang="nb-NO" sz="1400" dirty="0">
                          <a:effectLst/>
                        </a:rPr>
                        <a:t>PPT i SVK </a:t>
                      </a:r>
                    </a:p>
                    <a:p>
                      <a:pPr>
                        <a:lnSpc>
                          <a:spcPct val="107000"/>
                        </a:lnSpc>
                        <a:spcAft>
                          <a:spcPts val="0"/>
                        </a:spcAft>
                      </a:pPr>
                      <a:r>
                        <a:rPr lang="nb-NO" sz="1400" dirty="0">
                          <a:effectLst/>
                        </a:rPr>
                        <a:t>skal inneha høy kompetanse og være en drivkraft og en ressurs for utvikling av oppvekstfeltet.</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458" marR="59458" marT="0" marB="0"/>
                </a:tc>
                <a:tc>
                  <a:txBody>
                    <a:bodyPr/>
                    <a:lstStyle/>
                    <a:p>
                      <a:pPr>
                        <a:lnSpc>
                          <a:spcPct val="107000"/>
                        </a:lnSpc>
                        <a:spcAft>
                          <a:spcPts val="0"/>
                        </a:spcAft>
                      </a:pPr>
                      <a:r>
                        <a:rPr lang="nb-NO" sz="1200" dirty="0">
                          <a:effectLst/>
                        </a:rPr>
                        <a:t>PPT skal bidra til utvikling og ivaretakelse av kommunens pedagogisk-psykologiske tjenester for hele befolkningen</a:t>
                      </a:r>
                    </a:p>
                    <a:p>
                      <a:pPr>
                        <a:lnSpc>
                          <a:spcPct val="107000"/>
                        </a:lnSpc>
                        <a:spcAft>
                          <a:spcPts val="0"/>
                        </a:spcAft>
                      </a:pPr>
                      <a:r>
                        <a:rPr lang="nb-NO" sz="1200" dirty="0">
                          <a:effectLst/>
                        </a:rPr>
                        <a:t>PPT skal være kjennetegnet av høy og variert kompetanse og tilstrekkelig bemanning</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458" marR="59458" marT="0" marB="0"/>
                </a:tc>
                <a:extLst>
                  <a:ext uri="{0D108BD9-81ED-4DB2-BD59-A6C34878D82A}">
                    <a16:rowId xmlns:a16="http://schemas.microsoft.com/office/drawing/2014/main" xmlns="" val="10001"/>
                  </a:ext>
                </a:extLst>
              </a:tr>
              <a:tr h="864509">
                <a:tc vMerge="1">
                  <a:txBody>
                    <a:bodyPr/>
                    <a:lstStyle/>
                    <a:p>
                      <a:endParaRPr lang="nb-NO"/>
                    </a:p>
                  </a:txBody>
                  <a:tcPr/>
                </a:tc>
                <a:tc>
                  <a:txBody>
                    <a:bodyPr/>
                    <a:lstStyle/>
                    <a:p>
                      <a:pPr>
                        <a:lnSpc>
                          <a:spcPct val="107000"/>
                        </a:lnSpc>
                        <a:spcAft>
                          <a:spcPts val="0"/>
                        </a:spcAft>
                      </a:pPr>
                      <a:r>
                        <a:rPr lang="nb-NO" sz="1200">
                          <a:effectLst/>
                        </a:rPr>
                        <a:t>De pedagogisk psykologiske tjenestene skal være tidlig inne, og tett på, i forhold til barn og unge som trenger det</a:t>
                      </a:r>
                      <a:endParaRPr lang="nb-NO"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9458" marR="59458" marT="0" marB="0"/>
                </a:tc>
                <a:extLst>
                  <a:ext uri="{0D108BD9-81ED-4DB2-BD59-A6C34878D82A}">
                    <a16:rowId xmlns:a16="http://schemas.microsoft.com/office/drawing/2014/main" xmlns="" val="10002"/>
                  </a:ext>
                </a:extLst>
              </a:tr>
              <a:tr h="1159494">
                <a:tc vMerge="1">
                  <a:txBody>
                    <a:bodyPr/>
                    <a:lstStyle/>
                    <a:p>
                      <a:endParaRPr lang="nb-NO"/>
                    </a:p>
                  </a:txBody>
                  <a:tcPr/>
                </a:tc>
                <a:tc>
                  <a:txBody>
                    <a:bodyPr/>
                    <a:lstStyle/>
                    <a:p>
                      <a:pPr>
                        <a:lnSpc>
                          <a:spcPct val="107000"/>
                        </a:lnSpc>
                        <a:spcAft>
                          <a:spcPts val="0"/>
                        </a:spcAft>
                      </a:pPr>
                      <a:r>
                        <a:rPr lang="nb-NO" sz="1200" dirty="0">
                          <a:effectLst/>
                        </a:rPr>
                        <a:t>PPT skal være med i kompetanse- og organisasjonsutvikling for å tilrettelegge tilbud og opplæring innen både barnehage og skole</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458" marR="59458" marT="0" marB="0"/>
                </a:tc>
                <a:extLst>
                  <a:ext uri="{0D108BD9-81ED-4DB2-BD59-A6C34878D82A}">
                    <a16:rowId xmlns:a16="http://schemas.microsoft.com/office/drawing/2014/main" xmlns="" val="10003"/>
                  </a:ext>
                </a:extLst>
              </a:tr>
            </a:tbl>
          </a:graphicData>
        </a:graphic>
      </p:graphicFrame>
      <p:graphicFrame>
        <p:nvGraphicFramePr>
          <p:cNvPr id="8" name="Plassholder for innhold 7"/>
          <p:cNvGraphicFramePr>
            <a:graphicFrameLocks noGrp="1"/>
          </p:cNvGraphicFramePr>
          <p:nvPr>
            <p:ph sz="half" idx="2"/>
            <p:extLst>
              <p:ext uri="{D42A27DB-BD31-4B8C-83A1-F6EECF244321}">
                <p14:modId xmlns:p14="http://schemas.microsoft.com/office/powerpoint/2010/main" val="1850704958"/>
              </p:ext>
            </p:extLst>
          </p:nvPr>
        </p:nvGraphicFramePr>
        <p:xfrm>
          <a:off x="6110817" y="1339403"/>
          <a:ext cx="5994908" cy="5780405"/>
        </p:xfrm>
        <a:graphic>
          <a:graphicData uri="http://schemas.openxmlformats.org/drawingml/2006/table">
            <a:tbl>
              <a:tblPr firstRow="1" firstCol="1" bandRow="1">
                <a:tableStyleId>{5C22544A-7EE6-4342-B048-85BDC9FD1C3A}</a:tableStyleId>
              </a:tblPr>
              <a:tblGrid>
                <a:gridCol w="2997454">
                  <a:extLst>
                    <a:ext uri="{9D8B030D-6E8A-4147-A177-3AD203B41FA5}">
                      <a16:colId xmlns:a16="http://schemas.microsoft.com/office/drawing/2014/main" xmlns="" val="20000"/>
                    </a:ext>
                  </a:extLst>
                </a:gridCol>
                <a:gridCol w="2997454">
                  <a:extLst>
                    <a:ext uri="{9D8B030D-6E8A-4147-A177-3AD203B41FA5}">
                      <a16:colId xmlns:a16="http://schemas.microsoft.com/office/drawing/2014/main" xmlns="" val="20001"/>
                    </a:ext>
                  </a:extLst>
                </a:gridCol>
              </a:tblGrid>
              <a:tr h="261979">
                <a:tc>
                  <a:txBody>
                    <a:bodyPr/>
                    <a:lstStyle/>
                    <a:p>
                      <a:pPr>
                        <a:lnSpc>
                          <a:spcPct val="107000"/>
                        </a:lnSpc>
                        <a:spcAft>
                          <a:spcPts val="0"/>
                        </a:spcAft>
                      </a:pPr>
                      <a:r>
                        <a:rPr lang="nb-NO" sz="1400" dirty="0">
                          <a:effectLst/>
                        </a:rPr>
                        <a:t>Hovedmål</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598" marR="44598" marT="0" marB="0"/>
                </a:tc>
                <a:tc>
                  <a:txBody>
                    <a:bodyPr/>
                    <a:lstStyle/>
                    <a:p>
                      <a:pPr>
                        <a:lnSpc>
                          <a:spcPct val="107000"/>
                        </a:lnSpc>
                        <a:spcAft>
                          <a:spcPts val="0"/>
                        </a:spcAft>
                      </a:pPr>
                      <a:r>
                        <a:rPr lang="nb-NO" sz="1400" dirty="0">
                          <a:effectLst/>
                        </a:rPr>
                        <a:t>Delmål</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598" marR="44598" marT="0" marB="0"/>
                </a:tc>
                <a:extLst>
                  <a:ext uri="{0D108BD9-81ED-4DB2-BD59-A6C34878D82A}">
                    <a16:rowId xmlns:a16="http://schemas.microsoft.com/office/drawing/2014/main" xmlns="" val="10000"/>
                  </a:ext>
                </a:extLst>
              </a:tr>
              <a:tr h="673784">
                <a:tc rowSpan="3">
                  <a:txBody>
                    <a:bodyPr/>
                    <a:lstStyle/>
                    <a:p>
                      <a:pPr>
                        <a:lnSpc>
                          <a:spcPct val="107000"/>
                        </a:lnSpc>
                        <a:spcAft>
                          <a:spcPts val="0"/>
                        </a:spcAft>
                      </a:pPr>
                      <a:r>
                        <a:rPr lang="nb-NO" sz="1400" dirty="0">
                          <a:effectLst/>
                        </a:rPr>
                        <a:t> </a:t>
                      </a:r>
                    </a:p>
                    <a:p>
                      <a:pPr>
                        <a:lnSpc>
                          <a:spcPct val="107000"/>
                        </a:lnSpc>
                        <a:spcAft>
                          <a:spcPts val="0"/>
                        </a:spcAft>
                      </a:pPr>
                      <a:r>
                        <a:rPr lang="nb-NO" sz="1400" dirty="0">
                          <a:effectLst/>
                        </a:rPr>
                        <a:t> </a:t>
                      </a:r>
                    </a:p>
                    <a:p>
                      <a:pPr>
                        <a:lnSpc>
                          <a:spcPct val="107000"/>
                        </a:lnSpc>
                        <a:spcAft>
                          <a:spcPts val="0"/>
                        </a:spcAft>
                      </a:pPr>
                      <a:r>
                        <a:rPr lang="nb-NO" sz="1400" dirty="0">
                          <a:effectLst/>
                        </a:rPr>
                        <a:t>Alle barn som har behov for tiltak etter barnevernloven skal få nødvendig og tilstrekkelig hjelp til rett tid</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598" marR="44598" marT="0" marB="0"/>
                </a:tc>
                <a:tc>
                  <a:txBody>
                    <a:bodyPr/>
                    <a:lstStyle/>
                    <a:p>
                      <a:pPr>
                        <a:lnSpc>
                          <a:spcPct val="107000"/>
                        </a:lnSpc>
                        <a:spcAft>
                          <a:spcPts val="0"/>
                        </a:spcAft>
                      </a:pPr>
                      <a:r>
                        <a:rPr lang="nb-NO" sz="1400" dirty="0">
                          <a:effectLst/>
                        </a:rPr>
                        <a:t>Alle familier skal møtes med respekt, og alle barn skal bidra i egen sak</a:t>
                      </a:r>
                    </a:p>
                  </a:txBody>
                  <a:tcPr marL="44598" marR="44598" marT="0" marB="0"/>
                </a:tc>
                <a:extLst>
                  <a:ext uri="{0D108BD9-81ED-4DB2-BD59-A6C34878D82A}">
                    <a16:rowId xmlns:a16="http://schemas.microsoft.com/office/drawing/2014/main" xmlns="" val="10001"/>
                  </a:ext>
                </a:extLst>
              </a:tr>
              <a:tr h="952774">
                <a:tc vMerge="1">
                  <a:txBody>
                    <a:bodyPr/>
                    <a:lstStyle/>
                    <a:p>
                      <a:endParaRPr lang="nb-NO"/>
                    </a:p>
                  </a:txBody>
                  <a:tcPr/>
                </a:tc>
                <a:tc>
                  <a:txBody>
                    <a:bodyPr/>
                    <a:lstStyle/>
                    <a:p>
                      <a:pPr>
                        <a:lnSpc>
                          <a:spcPct val="107000"/>
                        </a:lnSpc>
                        <a:spcAft>
                          <a:spcPts val="0"/>
                        </a:spcAft>
                      </a:pPr>
                      <a:r>
                        <a:rPr lang="nb-NO" sz="1400" dirty="0">
                          <a:effectLst/>
                        </a:rPr>
                        <a:t> Barneverntjenesten skal være kjennetegnet av høy og variert kompetanse og tilstrekkelig bemanning </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598" marR="44598" marT="0" marB="0"/>
                </a:tc>
                <a:extLst>
                  <a:ext uri="{0D108BD9-81ED-4DB2-BD59-A6C34878D82A}">
                    <a16:rowId xmlns:a16="http://schemas.microsoft.com/office/drawing/2014/main" xmlns="" val="10002"/>
                  </a:ext>
                </a:extLst>
              </a:tr>
              <a:tr h="898380">
                <a:tc vMerge="1">
                  <a:txBody>
                    <a:bodyPr/>
                    <a:lstStyle/>
                    <a:p>
                      <a:endParaRPr lang="nb-NO"/>
                    </a:p>
                  </a:txBody>
                  <a:tcPr/>
                </a:tc>
                <a:tc>
                  <a:txBody>
                    <a:bodyPr/>
                    <a:lstStyle/>
                    <a:p>
                      <a:pPr>
                        <a:lnSpc>
                          <a:spcPct val="107000"/>
                        </a:lnSpc>
                        <a:spcAft>
                          <a:spcPts val="0"/>
                        </a:spcAft>
                      </a:pPr>
                      <a:r>
                        <a:rPr lang="nb-NO" sz="1400" dirty="0">
                          <a:effectLst/>
                        </a:rPr>
                        <a:t>Kommunale tjenester skal ha felles rutiner og handlingsplaner for overordnede og overgripende forhold innen oppvekstfeltet</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598" marR="44598" marT="0" marB="0"/>
                </a:tc>
                <a:extLst>
                  <a:ext uri="{0D108BD9-81ED-4DB2-BD59-A6C34878D82A}">
                    <a16:rowId xmlns:a16="http://schemas.microsoft.com/office/drawing/2014/main" xmlns="" val="10003"/>
                  </a:ext>
                </a:extLst>
              </a:tr>
              <a:tr h="898380">
                <a:tc rowSpan="3">
                  <a:txBody>
                    <a:bodyPr/>
                    <a:lstStyle/>
                    <a:p>
                      <a:pPr>
                        <a:lnSpc>
                          <a:spcPct val="107000"/>
                        </a:lnSpc>
                        <a:spcAft>
                          <a:spcPts val="0"/>
                        </a:spcAft>
                      </a:pPr>
                      <a:r>
                        <a:rPr lang="nb-NO" sz="1400" dirty="0">
                          <a:effectLst/>
                        </a:rPr>
                        <a:t> </a:t>
                      </a:r>
                    </a:p>
                    <a:p>
                      <a:pPr>
                        <a:lnSpc>
                          <a:spcPct val="107000"/>
                        </a:lnSpc>
                        <a:spcAft>
                          <a:spcPts val="0"/>
                        </a:spcAft>
                      </a:pPr>
                      <a:r>
                        <a:rPr lang="nb-NO" sz="1400" dirty="0">
                          <a:effectLst/>
                        </a:rPr>
                        <a:t>I Sør-Varanger skal barnas beste være førende, og barn og unge skal møtes med respekt som den de er.</a:t>
                      </a:r>
                    </a:p>
                    <a:p>
                      <a:pPr>
                        <a:lnSpc>
                          <a:spcPct val="107000"/>
                        </a:lnSpc>
                        <a:spcAft>
                          <a:spcPts val="0"/>
                        </a:spcAft>
                      </a:pPr>
                      <a:r>
                        <a:rPr lang="nb-NO" sz="1400" dirty="0">
                          <a:effectLst/>
                        </a:rPr>
                        <a:t>Alle skal få anledning til å være inkludert i samfunnet.</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598" marR="44598" marT="0" marB="0"/>
                </a:tc>
                <a:tc>
                  <a:txBody>
                    <a:bodyPr/>
                    <a:lstStyle/>
                    <a:p>
                      <a:pPr>
                        <a:lnSpc>
                          <a:spcPct val="107000"/>
                        </a:lnSpc>
                        <a:spcAft>
                          <a:spcPts val="0"/>
                        </a:spcAft>
                      </a:pPr>
                      <a:r>
                        <a:rPr lang="nb-NO" sz="1400">
                          <a:effectLst/>
                        </a:rPr>
                        <a:t>Barn og unge skal høres og medvirke i utformingen av sin egen hverdag</a:t>
                      </a:r>
                    </a:p>
                    <a:p>
                      <a:pPr>
                        <a:lnSpc>
                          <a:spcPct val="107000"/>
                        </a:lnSpc>
                        <a:spcAft>
                          <a:spcPts val="0"/>
                        </a:spcAft>
                      </a:pPr>
                      <a:r>
                        <a:rPr lang="nb-NO" sz="1400">
                          <a:effectLst/>
                        </a:rPr>
                        <a:t>Ungdomsråd og elevråd skal ha en tydelig stemme</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598" marR="44598" marT="0" marB="0"/>
                </a:tc>
                <a:extLst>
                  <a:ext uri="{0D108BD9-81ED-4DB2-BD59-A6C34878D82A}">
                    <a16:rowId xmlns:a16="http://schemas.microsoft.com/office/drawing/2014/main" xmlns="" val="10004"/>
                  </a:ext>
                </a:extLst>
              </a:tr>
              <a:tr h="673784">
                <a:tc vMerge="1">
                  <a:txBody>
                    <a:bodyPr/>
                    <a:lstStyle/>
                    <a:p>
                      <a:endParaRPr lang="nb-NO"/>
                    </a:p>
                  </a:txBody>
                  <a:tcPr/>
                </a:tc>
                <a:tc>
                  <a:txBody>
                    <a:bodyPr/>
                    <a:lstStyle/>
                    <a:p>
                      <a:pPr>
                        <a:lnSpc>
                          <a:spcPct val="107000"/>
                        </a:lnSpc>
                        <a:spcAft>
                          <a:spcPts val="0"/>
                        </a:spcAft>
                      </a:pPr>
                      <a:r>
                        <a:rPr lang="nb-NO" sz="1400">
                          <a:effectLst/>
                        </a:rPr>
                        <a:t>SVK skal ha en ensartet og samlet rutine for mottak, språkopplæring og kulturinnlæring for barn og unge</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598" marR="44598" marT="0" marB="0"/>
                </a:tc>
                <a:extLst>
                  <a:ext uri="{0D108BD9-81ED-4DB2-BD59-A6C34878D82A}">
                    <a16:rowId xmlns:a16="http://schemas.microsoft.com/office/drawing/2014/main" xmlns="" val="10005"/>
                  </a:ext>
                </a:extLst>
              </a:tr>
              <a:tr h="673784">
                <a:tc vMerge="1">
                  <a:txBody>
                    <a:bodyPr/>
                    <a:lstStyle/>
                    <a:p>
                      <a:endParaRPr lang="nb-NO"/>
                    </a:p>
                  </a:txBody>
                  <a:tcPr/>
                </a:tc>
                <a:tc>
                  <a:txBody>
                    <a:bodyPr/>
                    <a:lstStyle/>
                    <a:p>
                      <a:pPr>
                        <a:lnSpc>
                          <a:spcPct val="107000"/>
                        </a:lnSpc>
                        <a:spcAft>
                          <a:spcPts val="0"/>
                        </a:spcAft>
                      </a:pPr>
                      <a:r>
                        <a:rPr lang="nb-NO" sz="1400" dirty="0">
                          <a:effectLst/>
                        </a:rPr>
                        <a:t>Skolen skal ha nulltoleranse for mobbing, vold, diskriminering, trakassering og andre krenkelser</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598" marR="44598" marT="0" marB="0"/>
                </a:tc>
                <a:extLst>
                  <a:ext uri="{0D108BD9-81ED-4DB2-BD59-A6C34878D82A}">
                    <a16:rowId xmlns:a16="http://schemas.microsoft.com/office/drawing/2014/main" xmlns="" val="10006"/>
                  </a:ext>
                </a:extLst>
              </a:tr>
            </a:tbl>
          </a:graphicData>
        </a:graphic>
      </p:graphicFrame>
      <p:sp>
        <p:nvSpPr>
          <p:cNvPr id="6" name="TekstSylinder 5"/>
          <p:cNvSpPr txBox="1"/>
          <p:nvPr/>
        </p:nvSpPr>
        <p:spPr>
          <a:xfrm>
            <a:off x="811666" y="5394214"/>
            <a:ext cx="5384800" cy="369332"/>
          </a:xfrm>
          <a:prstGeom prst="rect">
            <a:avLst/>
          </a:prstGeom>
          <a:noFill/>
        </p:spPr>
        <p:txBody>
          <a:bodyPr wrap="square" rtlCol="0">
            <a:spAutoFit/>
          </a:bodyPr>
          <a:lstStyle/>
          <a:p>
            <a:r>
              <a:rPr lang="nb-NO" dirty="0"/>
              <a:t>PPT = Pedagogisk Psykologisk tjeneste </a:t>
            </a:r>
          </a:p>
        </p:txBody>
      </p:sp>
      <p:pic>
        <p:nvPicPr>
          <p:cNvPr id="3" name="Ly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15114239"/>
      </p:ext>
    </p:extLst>
  </p:cSld>
  <p:clrMapOvr>
    <a:masterClrMapping/>
  </p:clrMapOvr>
  <mc:AlternateContent xmlns:mc="http://schemas.openxmlformats.org/markup-compatibility/2006">
    <mc:Choice xmlns:p14="http://schemas.microsoft.com/office/powerpoint/2010/main" Requires="p14">
      <p:transition spd="slow" p14:dur="2000" advTm="4665"/>
    </mc:Choice>
    <mc:Fallback>
      <p:transition spd="slow" advTm="4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z="3200" dirty="0"/>
              <a:t>Oppvekst i Sør-Varanger</a:t>
            </a:r>
          </a:p>
        </p:txBody>
      </p:sp>
      <p:graphicFrame>
        <p:nvGraphicFramePr>
          <p:cNvPr id="5" name="Plassholder for innhold 4"/>
          <p:cNvGraphicFramePr>
            <a:graphicFrameLocks noGrp="1"/>
          </p:cNvGraphicFramePr>
          <p:nvPr>
            <p:ph sz="half" idx="1"/>
            <p:extLst>
              <p:ext uri="{D42A27DB-BD31-4B8C-83A1-F6EECF244321}">
                <p14:modId xmlns:p14="http://schemas.microsoft.com/office/powerpoint/2010/main" val="105779114"/>
              </p:ext>
            </p:extLst>
          </p:nvPr>
        </p:nvGraphicFramePr>
        <p:xfrm>
          <a:off x="624415" y="1262130"/>
          <a:ext cx="7296092" cy="5595870"/>
        </p:xfrm>
        <a:graphic>
          <a:graphicData uri="http://schemas.openxmlformats.org/drawingml/2006/table">
            <a:tbl>
              <a:tblPr firstRow="1" firstCol="1" bandRow="1">
                <a:tableStyleId>{5C22544A-7EE6-4342-B048-85BDC9FD1C3A}</a:tableStyleId>
              </a:tblPr>
              <a:tblGrid>
                <a:gridCol w="3648046">
                  <a:extLst>
                    <a:ext uri="{9D8B030D-6E8A-4147-A177-3AD203B41FA5}">
                      <a16:colId xmlns:a16="http://schemas.microsoft.com/office/drawing/2014/main" xmlns="" val="20000"/>
                    </a:ext>
                  </a:extLst>
                </a:gridCol>
                <a:gridCol w="3648046">
                  <a:extLst>
                    <a:ext uri="{9D8B030D-6E8A-4147-A177-3AD203B41FA5}">
                      <a16:colId xmlns:a16="http://schemas.microsoft.com/office/drawing/2014/main" xmlns="" val="20001"/>
                    </a:ext>
                  </a:extLst>
                </a:gridCol>
              </a:tblGrid>
              <a:tr h="274196">
                <a:tc>
                  <a:txBody>
                    <a:bodyPr/>
                    <a:lstStyle/>
                    <a:p>
                      <a:pPr>
                        <a:lnSpc>
                          <a:spcPct val="107000"/>
                        </a:lnSpc>
                        <a:spcAft>
                          <a:spcPts val="0"/>
                        </a:spcAft>
                      </a:pPr>
                      <a:r>
                        <a:rPr lang="nb-NO" sz="1400" dirty="0">
                          <a:effectLst/>
                        </a:rPr>
                        <a:t>Hovedmål</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59" marR="62159" marT="0" marB="0"/>
                </a:tc>
                <a:tc>
                  <a:txBody>
                    <a:bodyPr/>
                    <a:lstStyle/>
                    <a:p>
                      <a:pPr>
                        <a:lnSpc>
                          <a:spcPct val="107000"/>
                        </a:lnSpc>
                        <a:spcAft>
                          <a:spcPts val="0"/>
                        </a:spcAft>
                      </a:pPr>
                      <a:r>
                        <a:rPr lang="nb-NO" sz="1400">
                          <a:effectLst/>
                        </a:rPr>
                        <a:t>Delmål</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2159" marR="62159" marT="0" marB="0"/>
                </a:tc>
                <a:extLst>
                  <a:ext uri="{0D108BD9-81ED-4DB2-BD59-A6C34878D82A}">
                    <a16:rowId xmlns:a16="http://schemas.microsoft.com/office/drawing/2014/main" xmlns="" val="10000"/>
                  </a:ext>
                </a:extLst>
              </a:tr>
              <a:tr h="2401288">
                <a:tc rowSpan="2">
                  <a:txBody>
                    <a:bodyPr/>
                    <a:lstStyle/>
                    <a:p>
                      <a:pPr>
                        <a:lnSpc>
                          <a:spcPct val="107000"/>
                        </a:lnSpc>
                        <a:spcAft>
                          <a:spcPts val="0"/>
                        </a:spcAft>
                      </a:pPr>
                      <a:r>
                        <a:rPr lang="nb-NO" sz="1400" dirty="0">
                          <a:effectLst/>
                        </a:rPr>
                        <a:t> </a:t>
                      </a:r>
                    </a:p>
                    <a:p>
                      <a:pPr>
                        <a:lnSpc>
                          <a:spcPct val="107000"/>
                        </a:lnSpc>
                        <a:spcAft>
                          <a:spcPts val="0"/>
                        </a:spcAft>
                      </a:pPr>
                      <a:r>
                        <a:rPr lang="nb-NO" sz="1400" dirty="0">
                          <a:effectLst/>
                        </a:rPr>
                        <a:t>Barn og unge i Sør-Varanger skal være kjent med, og la seg inspirere til kreativ utvikling og engasjement.</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59" marR="62159" marT="0" marB="0"/>
                </a:tc>
                <a:tc>
                  <a:txBody>
                    <a:bodyPr/>
                    <a:lstStyle/>
                    <a:p>
                      <a:pPr>
                        <a:lnSpc>
                          <a:spcPct val="107000"/>
                        </a:lnSpc>
                        <a:spcAft>
                          <a:spcPts val="0"/>
                        </a:spcAft>
                      </a:pPr>
                      <a:r>
                        <a:rPr lang="nb-NO" sz="1400" dirty="0">
                          <a:effectLst/>
                        </a:rPr>
                        <a:t>Barn og unge skal høres og medvirke i utformingen av sin egen hverdag.</a:t>
                      </a:r>
                    </a:p>
                    <a:p>
                      <a:pPr>
                        <a:lnSpc>
                          <a:spcPct val="107000"/>
                        </a:lnSpc>
                        <a:spcAft>
                          <a:spcPts val="0"/>
                        </a:spcAft>
                      </a:pPr>
                      <a:r>
                        <a:rPr lang="nb-NO" sz="1400" dirty="0">
                          <a:effectLst/>
                        </a:rPr>
                        <a:t>Ungdomsråd og elevråd skal ha en tydelig stemme.</a:t>
                      </a:r>
                    </a:p>
                    <a:p>
                      <a:pPr>
                        <a:lnSpc>
                          <a:spcPct val="107000"/>
                        </a:lnSpc>
                        <a:spcAft>
                          <a:spcPts val="0"/>
                        </a:spcAft>
                      </a:pPr>
                      <a:r>
                        <a:rPr lang="nb-NO" sz="1400" dirty="0">
                          <a:effectLst/>
                        </a:rPr>
                        <a:t>Det skal utvikles en breiere arena for barn og unges engasjement, sammen med, og til fordel for barn og unge.</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59" marR="62159" marT="0" marB="0"/>
                </a:tc>
                <a:extLst>
                  <a:ext uri="{0D108BD9-81ED-4DB2-BD59-A6C34878D82A}">
                    <a16:rowId xmlns:a16="http://schemas.microsoft.com/office/drawing/2014/main" xmlns="" val="10001"/>
                  </a:ext>
                </a:extLst>
              </a:tr>
              <a:tr h="1056866">
                <a:tc vMerge="1">
                  <a:txBody>
                    <a:bodyPr/>
                    <a:lstStyle/>
                    <a:p>
                      <a:endParaRPr lang="nb-NO"/>
                    </a:p>
                  </a:txBody>
                  <a:tcPr/>
                </a:tc>
                <a:tc>
                  <a:txBody>
                    <a:bodyPr/>
                    <a:lstStyle/>
                    <a:p>
                      <a:pPr>
                        <a:lnSpc>
                          <a:spcPct val="107000"/>
                        </a:lnSpc>
                        <a:spcAft>
                          <a:spcPts val="0"/>
                        </a:spcAft>
                      </a:pPr>
                      <a:r>
                        <a:rPr lang="nb-NO" sz="1400" dirty="0">
                          <a:effectLst/>
                        </a:rPr>
                        <a:t>SVK skal ha en ensartet og samlet rutine for mottak, språkopplæring og kulturinnlæring for barn og unge.</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59" marR="62159" marT="0" marB="0"/>
                </a:tc>
                <a:extLst>
                  <a:ext uri="{0D108BD9-81ED-4DB2-BD59-A6C34878D82A}">
                    <a16:rowId xmlns:a16="http://schemas.microsoft.com/office/drawing/2014/main" xmlns="" val="10002"/>
                  </a:ext>
                </a:extLst>
              </a:tr>
              <a:tr h="1863520">
                <a:tc>
                  <a:txBody>
                    <a:bodyPr/>
                    <a:lstStyle/>
                    <a:p>
                      <a:pPr>
                        <a:lnSpc>
                          <a:spcPct val="107000"/>
                        </a:lnSpc>
                        <a:spcAft>
                          <a:spcPts val="0"/>
                        </a:spcAft>
                      </a:pPr>
                      <a:r>
                        <a:rPr lang="nb-NO" sz="1400" dirty="0">
                          <a:effectLst/>
                        </a:rPr>
                        <a:t>I Sør-Varanger kommune skal tilstrebe at alle barn og unge får mulighet til å delta i fritidsaktiviteter</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59" marR="62159" marT="0" marB="0"/>
                </a:tc>
                <a:tc>
                  <a:txBody>
                    <a:bodyPr/>
                    <a:lstStyle/>
                    <a:p>
                      <a:pPr>
                        <a:lnSpc>
                          <a:spcPct val="107000"/>
                        </a:lnSpc>
                        <a:spcAft>
                          <a:spcPts val="0"/>
                        </a:spcAft>
                      </a:pPr>
                      <a:r>
                        <a:rPr lang="nb-NO" sz="1400" dirty="0">
                          <a:effectLst/>
                        </a:rPr>
                        <a:t>Kommunen skal ha en helhetlig og god strategi for å inkludere alle barn og unge som bor i kommunen. </a:t>
                      </a:r>
                    </a:p>
                    <a:p>
                      <a:pPr>
                        <a:lnSpc>
                          <a:spcPct val="107000"/>
                        </a:lnSpc>
                        <a:spcAft>
                          <a:spcPts val="0"/>
                        </a:spcAft>
                      </a:pPr>
                      <a:r>
                        <a:rPr lang="nb-NO" sz="1400" dirty="0">
                          <a:effectLst/>
                        </a:rPr>
                        <a:t>Kommunale tjenester som Kulturskole, Bibliotek og Kultur og Fritid vil ha en sentral rolle her.</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159" marR="62159" marT="0" marB="0"/>
                </a:tc>
                <a:extLst>
                  <a:ext uri="{0D108BD9-81ED-4DB2-BD59-A6C34878D82A}">
                    <a16:rowId xmlns:a16="http://schemas.microsoft.com/office/drawing/2014/main" xmlns="" val="10003"/>
                  </a:ext>
                </a:extLst>
              </a:tr>
            </a:tbl>
          </a:graphicData>
        </a:graphic>
      </p:graphicFrame>
      <p:sp>
        <p:nvSpPr>
          <p:cNvPr id="4" name="Plassholder for innhold 3"/>
          <p:cNvSpPr>
            <a:spLocks noGrp="1"/>
          </p:cNvSpPr>
          <p:nvPr>
            <p:ph sz="half" idx="2"/>
          </p:nvPr>
        </p:nvSpPr>
        <p:spPr>
          <a:xfrm>
            <a:off x="8113690" y="1628776"/>
            <a:ext cx="4078310" cy="4314825"/>
          </a:xfrm>
        </p:spPr>
        <p:txBody>
          <a:bodyPr/>
          <a:lstStyle/>
          <a:p>
            <a:pPr marL="0" indent="0">
              <a:buNone/>
            </a:pPr>
            <a:r>
              <a:rPr lang="nb-NO" sz="2000" dirty="0"/>
              <a:t>Samarbeid med </a:t>
            </a:r>
          </a:p>
          <a:p>
            <a:r>
              <a:rPr lang="nb-NO" sz="2000" dirty="0"/>
              <a:t>K</a:t>
            </a:r>
            <a:r>
              <a:rPr lang="nb-NO" sz="2000" dirty="0" smtClean="0"/>
              <a:t>ommunehelsetjeneste</a:t>
            </a:r>
            <a:endParaRPr lang="nb-NO" sz="2000" dirty="0"/>
          </a:p>
          <a:p>
            <a:r>
              <a:rPr lang="nb-NO" sz="2000" dirty="0"/>
              <a:t>Eksterne tjenester</a:t>
            </a:r>
          </a:p>
          <a:p>
            <a:r>
              <a:rPr lang="nb-NO" sz="2000" dirty="0"/>
              <a:t>Foreldresamarbeid</a:t>
            </a:r>
          </a:p>
        </p:txBody>
      </p:sp>
      <p:pic>
        <p:nvPicPr>
          <p:cNvPr id="3" name="Ly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70040095"/>
      </p:ext>
    </p:extLst>
  </p:cSld>
  <p:clrMapOvr>
    <a:masterClrMapping/>
  </p:clrMapOvr>
  <mc:AlternateContent xmlns:mc="http://schemas.openxmlformats.org/markup-compatibility/2006">
    <mc:Choice xmlns:p14="http://schemas.microsoft.com/office/powerpoint/2010/main" Requires="p14">
      <p:transition spd="slow" p14:dur="2000" advTm="5081"/>
    </mc:Choice>
    <mc:Fallback>
      <p:transition spd="slow" advTm="5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8543" y="545094"/>
            <a:ext cx="10972800" cy="700246"/>
          </a:xfrm>
        </p:spPr>
        <p:txBody>
          <a:bodyPr/>
          <a:lstStyle/>
          <a:p>
            <a:r>
              <a:rPr lang="nb-NO" sz="3600" dirty="0" smtClean="0"/>
              <a:t>Presentasjonen inneholder</a:t>
            </a:r>
            <a:endParaRPr lang="nb-NO" sz="3600" dirty="0"/>
          </a:p>
        </p:txBody>
      </p:sp>
      <p:sp>
        <p:nvSpPr>
          <p:cNvPr id="4" name="Plassholder for innhold 3"/>
          <p:cNvSpPr>
            <a:spLocks noGrp="1"/>
          </p:cNvSpPr>
          <p:nvPr>
            <p:ph sz="half" idx="2"/>
          </p:nvPr>
        </p:nvSpPr>
        <p:spPr>
          <a:xfrm>
            <a:off x="608543" y="1497615"/>
            <a:ext cx="5386917" cy="3951288"/>
          </a:xfrm>
        </p:spPr>
        <p:txBody>
          <a:bodyPr/>
          <a:lstStyle/>
          <a:p>
            <a:r>
              <a:rPr lang="nb-NO" dirty="0" smtClean="0"/>
              <a:t>Prosessen </a:t>
            </a:r>
            <a:r>
              <a:rPr lang="nb-NO" dirty="0"/>
              <a:t>fram til </a:t>
            </a:r>
            <a:r>
              <a:rPr lang="nb-NO" dirty="0" smtClean="0"/>
              <a:t>ferdig plan</a:t>
            </a:r>
            <a:endParaRPr lang="nb-NO" dirty="0"/>
          </a:p>
          <a:p>
            <a:r>
              <a:rPr lang="nb-NO" dirty="0" smtClean="0"/>
              <a:t>Viktige </a:t>
            </a:r>
            <a:r>
              <a:rPr lang="nb-NO" dirty="0"/>
              <a:t>føringer </a:t>
            </a:r>
          </a:p>
          <a:p>
            <a:r>
              <a:rPr lang="nb-NO" dirty="0"/>
              <a:t>Utfordringer</a:t>
            </a:r>
          </a:p>
          <a:p>
            <a:r>
              <a:rPr lang="nb-NO" dirty="0"/>
              <a:t>Fokusområder i planen</a:t>
            </a:r>
          </a:p>
          <a:p>
            <a:r>
              <a:rPr lang="nb-NO" dirty="0" smtClean="0"/>
              <a:t>Mål</a:t>
            </a:r>
            <a:endParaRPr lang="nb-NO" dirty="0"/>
          </a:p>
          <a:p>
            <a:r>
              <a:rPr lang="nb-NO" dirty="0" smtClean="0"/>
              <a:t>Handlingsdelen av planen</a:t>
            </a:r>
          </a:p>
          <a:p>
            <a:pPr marL="0" indent="0">
              <a:buNone/>
            </a:pPr>
            <a:r>
              <a:rPr lang="nb-NO" dirty="0" smtClean="0"/>
              <a:t>     – </a:t>
            </a:r>
            <a:r>
              <a:rPr lang="nb-NO" dirty="0"/>
              <a:t>iverksettelse av </a:t>
            </a:r>
            <a:r>
              <a:rPr lang="nb-NO" dirty="0" smtClean="0"/>
              <a:t>planen</a:t>
            </a:r>
            <a:endParaRPr lang="nb-NO" dirty="0"/>
          </a:p>
        </p:txBody>
      </p:sp>
      <p:sp>
        <p:nvSpPr>
          <p:cNvPr id="6" name="Plassholder for innhold 5"/>
          <p:cNvSpPr>
            <a:spLocks noGrp="1"/>
          </p:cNvSpPr>
          <p:nvPr>
            <p:ph sz="quarter" idx="4"/>
          </p:nvPr>
        </p:nvSpPr>
        <p:spPr>
          <a:xfrm>
            <a:off x="6192310" y="1497615"/>
            <a:ext cx="5389033" cy="3951288"/>
          </a:xfrm>
        </p:spPr>
        <p:txBody>
          <a:bodyPr/>
          <a:lstStyle/>
          <a:p>
            <a:endParaRPr lang="nb-NO" dirty="0"/>
          </a:p>
        </p:txBody>
      </p:sp>
      <p:sp>
        <p:nvSpPr>
          <p:cNvPr id="7" name="Avrundet rektangel 6"/>
          <p:cNvSpPr/>
          <p:nvPr/>
        </p:nvSpPr>
        <p:spPr>
          <a:xfrm>
            <a:off x="5910188" y="1497615"/>
            <a:ext cx="5953275" cy="46584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449580" algn="ctr">
              <a:lnSpc>
                <a:spcPct val="107000"/>
              </a:lnSpc>
              <a:spcAft>
                <a:spcPts val="800"/>
              </a:spcAft>
            </a:pPr>
            <a:r>
              <a:rPr lang="nb-NO" b="1" dirty="0" smtClean="0">
                <a:effectLst/>
                <a:latin typeface="Times New Roman" panose="02020603050405020304" pitchFamily="18" charset="0"/>
                <a:ea typeface="Calibri" panose="020F0502020204030204" pitchFamily="34" charset="0"/>
                <a:cs typeface="Times New Roman" panose="02020603050405020304" pitchFamily="18" charset="0"/>
              </a:rPr>
              <a:t>Visjon for Sør-Varanger kommune</a:t>
            </a:r>
          </a:p>
          <a:p>
            <a:pPr marL="449580" algn="ctr">
              <a:lnSpc>
                <a:spcPct val="107000"/>
              </a:lnSpc>
              <a:spcAft>
                <a:spcPts val="800"/>
              </a:spcAft>
            </a:pPr>
            <a:r>
              <a:rPr lang="nb-NO" dirty="0" smtClean="0">
                <a:effectLst/>
                <a:latin typeface="Times New Roman" panose="02020603050405020304" pitchFamily="18" charset="0"/>
                <a:ea typeface="Calibri" panose="020F0502020204030204" pitchFamily="34" charset="0"/>
                <a:cs typeface="Times New Roman" panose="02020603050405020304" pitchFamily="18" charset="0"/>
              </a:rPr>
              <a:t>Sør-Varanger </a:t>
            </a:r>
            <a:r>
              <a:rPr lang="nb-NO" dirty="0">
                <a:effectLst/>
                <a:latin typeface="Times New Roman" panose="02020603050405020304" pitchFamily="18" charset="0"/>
                <a:ea typeface="Calibri" panose="020F0502020204030204" pitchFamily="34" charset="0"/>
                <a:cs typeface="Times New Roman" panose="02020603050405020304" pitchFamily="18" charset="0"/>
              </a:rPr>
              <a:t>kommune skal utvikles til et lokalsamfunn som gir grunnlag for befolkningsvekst i alle deler av kommunen. Arealdisponering og offentlig service og tjenesteproduksjon skal dimensjoneres ut fra en samlet befolkning på 12 000 innbyggere ved planperiodens utløp, og ha en kvalitet som gjør kommunen attraktiv som bosted og for etableringer og knoppskyting i privat næringsliv.</a:t>
            </a:r>
          </a:p>
          <a:p>
            <a:pPr marL="449580" algn="ctr">
              <a:lnSpc>
                <a:spcPct val="107000"/>
              </a:lnSpc>
              <a:spcAft>
                <a:spcPts val="800"/>
              </a:spcAft>
            </a:pPr>
            <a:r>
              <a:rPr lang="nb-NO" sz="1000" b="1" dirty="0">
                <a:latin typeface="Times New Roman" panose="02020603050405020304" pitchFamily="18" charset="0"/>
                <a:ea typeface="Calibri" panose="020F0502020204030204" pitchFamily="34" charset="0"/>
                <a:cs typeface="Times New Roman" panose="02020603050405020304" pitchFamily="18" charset="0"/>
              </a:rPr>
              <a:t>Overordnet visjon for Sør-Varanger kommune</a:t>
            </a:r>
            <a:endParaRPr lang="nb-NO" sz="1000" dirty="0">
              <a:latin typeface="Times New Roman" panose="02020603050405020304" pitchFamily="18" charset="0"/>
              <a:ea typeface="Calibri" panose="020F0502020204030204" pitchFamily="34" charset="0"/>
              <a:cs typeface="Times New Roman" panose="02020603050405020304" pitchFamily="18" charset="0"/>
            </a:endParaRPr>
          </a:p>
          <a:p>
            <a:pPr marL="449580" algn="ctr">
              <a:lnSpc>
                <a:spcPct val="107000"/>
              </a:lnSpc>
              <a:spcAft>
                <a:spcPts val="800"/>
              </a:spcAft>
            </a:pPr>
            <a:r>
              <a:rPr lang="nb-NO" sz="1000" i="1" dirty="0">
                <a:effectLst/>
                <a:latin typeface="Times New Roman" panose="02020603050405020304" pitchFamily="18" charset="0"/>
                <a:ea typeface="Calibri" panose="020F0502020204030204" pitchFamily="34" charset="0"/>
                <a:cs typeface="Times New Roman" panose="02020603050405020304" pitchFamily="18" charset="0"/>
              </a:rPr>
              <a:t>Kommuneplanens samfunnsdel 2014 - 2026</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Ly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02759425"/>
      </p:ext>
    </p:extLst>
  </p:cSld>
  <p:clrMapOvr>
    <a:masterClrMapping/>
  </p:clrMapOvr>
  <mc:AlternateContent xmlns:mc="http://schemas.openxmlformats.org/markup-compatibility/2006" xmlns:p14="http://schemas.microsoft.com/office/powerpoint/2010/main">
    <mc:Choice Requires="p14">
      <p:transition spd="slow" p14:dur="2000" advTm="27406"/>
    </mc:Choice>
    <mc:Fallback xmlns="">
      <p:transition spd="slow" advTm="27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525982"/>
            <a:ext cx="10972800" cy="550259"/>
          </a:xfrm>
        </p:spPr>
        <p:txBody>
          <a:bodyPr/>
          <a:lstStyle/>
          <a:p>
            <a:r>
              <a:rPr lang="nb-NO" sz="3600" dirty="0"/>
              <a:t>Prosessen fram til planutkast</a:t>
            </a:r>
          </a:p>
        </p:txBody>
      </p:sp>
      <p:sp>
        <p:nvSpPr>
          <p:cNvPr id="4" name="Plassholder for innhold 3"/>
          <p:cNvSpPr>
            <a:spLocks noGrp="1"/>
          </p:cNvSpPr>
          <p:nvPr>
            <p:ph sz="half" idx="2"/>
          </p:nvPr>
        </p:nvSpPr>
        <p:spPr>
          <a:xfrm>
            <a:off x="609600" y="1197621"/>
            <a:ext cx="10972800" cy="4928542"/>
          </a:xfrm>
        </p:spPr>
        <p:txBody>
          <a:bodyPr/>
          <a:lstStyle/>
          <a:p>
            <a:r>
              <a:rPr lang="nb-NO" sz="1600" b="1" dirty="0" smtClean="0"/>
              <a:t>November 2016  -</a:t>
            </a:r>
            <a:r>
              <a:rPr lang="nb-NO" sz="1800" dirty="0" smtClean="0"/>
              <a:t> Prosessplan </a:t>
            </a:r>
            <a:r>
              <a:rPr lang="nb-NO" sz="1800" dirty="0"/>
              <a:t>til ny oppvekstplan vedtatt i Utvalg for levekår </a:t>
            </a:r>
            <a:endParaRPr lang="nb-NO" sz="1800" dirty="0" smtClean="0"/>
          </a:p>
          <a:p>
            <a:r>
              <a:rPr lang="nb-NO" sz="1600" b="1" dirty="0" smtClean="0"/>
              <a:t>August 2017	   - </a:t>
            </a:r>
            <a:r>
              <a:rPr lang="nb-NO" sz="1800" dirty="0" smtClean="0"/>
              <a:t>Planprogram «Strategisk </a:t>
            </a:r>
            <a:r>
              <a:rPr lang="nb-NO" sz="1800" dirty="0"/>
              <a:t>oppvekstplan </a:t>
            </a:r>
            <a:r>
              <a:rPr lang="nb-NO" sz="1800" dirty="0" smtClean="0"/>
              <a:t>2018-28» på høring, </a:t>
            </a:r>
            <a:r>
              <a:rPr lang="nb-NO" sz="1800" dirty="0"/>
              <a:t>Utvalg for </a:t>
            </a:r>
            <a:r>
              <a:rPr lang="nb-NO" sz="1800" dirty="0" smtClean="0"/>
              <a:t>levekår</a:t>
            </a:r>
            <a:endParaRPr lang="nb-NO" sz="1800" dirty="0"/>
          </a:p>
          <a:p>
            <a:r>
              <a:rPr lang="nb-NO" sz="1600" b="1" dirty="0" smtClean="0"/>
              <a:t>Desember 2017  - </a:t>
            </a:r>
            <a:r>
              <a:rPr lang="nb-NO" sz="1800" dirty="0" smtClean="0"/>
              <a:t>Fastsettelse </a:t>
            </a:r>
            <a:r>
              <a:rPr lang="nb-NO" sz="1800" dirty="0"/>
              <a:t>av planprogram for strategisk oppvekstplan 2018-2028 </a:t>
            </a:r>
            <a:r>
              <a:rPr lang="nb-NO" sz="1800" dirty="0" smtClean="0"/>
              <a:t>i Utvalg </a:t>
            </a:r>
            <a:r>
              <a:rPr lang="nb-NO" sz="1800" dirty="0"/>
              <a:t>for </a:t>
            </a:r>
            <a:r>
              <a:rPr lang="nb-NO" sz="1800" dirty="0" smtClean="0"/>
              <a:t>  levekår </a:t>
            </a:r>
            <a:r>
              <a:rPr lang="nb-NO" sz="1800" dirty="0"/>
              <a:t>og i </a:t>
            </a:r>
            <a:r>
              <a:rPr lang="nb-NO" sz="1800" dirty="0" smtClean="0"/>
              <a:t>Kommunestyret</a:t>
            </a:r>
          </a:p>
          <a:p>
            <a:r>
              <a:rPr lang="nb-NO" sz="1600" b="1" dirty="0" smtClean="0"/>
              <a:t>25.02.2020	  - </a:t>
            </a:r>
            <a:r>
              <a:rPr lang="nb-NO" sz="1800" dirty="0" smtClean="0"/>
              <a:t>Utkast </a:t>
            </a:r>
            <a:r>
              <a:rPr lang="nb-NO" sz="1800" dirty="0"/>
              <a:t>til strategisk oppvekstplan 2020-2030 </a:t>
            </a:r>
            <a:r>
              <a:rPr lang="nb-NO" sz="1800" dirty="0" smtClean="0"/>
              <a:t>vedtatt lagt </a:t>
            </a:r>
            <a:r>
              <a:rPr lang="nb-NO" sz="1800" dirty="0"/>
              <a:t>ut på høring i Utvalg for levekår </a:t>
            </a:r>
            <a:endParaRPr lang="nb-NO" sz="1800" dirty="0" smtClean="0"/>
          </a:p>
          <a:p>
            <a:r>
              <a:rPr lang="nb-NO" sz="1600" b="1" dirty="0" smtClean="0"/>
              <a:t>04.03.2020	  - </a:t>
            </a:r>
            <a:r>
              <a:rPr lang="nb-NO" sz="1800" b="1" dirty="0" smtClean="0"/>
              <a:t>Orientering </a:t>
            </a:r>
            <a:r>
              <a:rPr lang="nb-NO" sz="1800" b="1" dirty="0"/>
              <a:t>til Kommunestyret </a:t>
            </a:r>
            <a:r>
              <a:rPr lang="nb-NO" sz="1800" b="1" dirty="0" smtClean="0"/>
              <a:t>om </a:t>
            </a:r>
            <a:r>
              <a:rPr lang="nb-NO" sz="1800" b="1" dirty="0"/>
              <a:t>Utkast til strategisk oppvekstplan </a:t>
            </a:r>
            <a:endParaRPr lang="nb-NO" sz="1800" b="1" dirty="0" smtClean="0"/>
          </a:p>
          <a:p>
            <a:r>
              <a:rPr lang="nb-NO" sz="1800" dirty="0" smtClean="0">
                <a:solidFill>
                  <a:srgbClr val="FF0000"/>
                </a:solidFill>
              </a:rPr>
              <a:t>Mars/april 2020 – Planlagte Informasjonsmøter i hele Sør-Varanger </a:t>
            </a:r>
            <a:endParaRPr lang="nb-NO" sz="1800" dirty="0" smtClean="0">
              <a:solidFill>
                <a:srgbClr val="FF0000"/>
              </a:solidFill>
            </a:endParaRPr>
          </a:p>
          <a:p>
            <a:pPr marL="0" indent="0">
              <a:buNone/>
            </a:pPr>
            <a:r>
              <a:rPr lang="nb-NO" sz="1800" dirty="0">
                <a:solidFill>
                  <a:srgbClr val="FF0000"/>
                </a:solidFill>
              </a:rPr>
              <a:t> </a:t>
            </a:r>
            <a:r>
              <a:rPr lang="nb-NO" sz="1800" dirty="0" smtClean="0">
                <a:solidFill>
                  <a:srgbClr val="FF0000"/>
                </a:solidFill>
              </a:rPr>
              <a:t>    </a:t>
            </a:r>
            <a:r>
              <a:rPr lang="nb-NO" sz="1800" dirty="0" smtClean="0">
                <a:solidFill>
                  <a:srgbClr val="FF0000"/>
                </a:solidFill>
              </a:rPr>
              <a:t>– </a:t>
            </a:r>
            <a:r>
              <a:rPr lang="nb-NO" sz="1800" dirty="0" smtClean="0">
                <a:solidFill>
                  <a:srgbClr val="FF0000"/>
                </a:solidFill>
              </a:rPr>
              <a:t>Avlyst </a:t>
            </a:r>
            <a:r>
              <a:rPr lang="nb-NO" sz="1800" dirty="0" err="1" smtClean="0">
                <a:solidFill>
                  <a:srgbClr val="FF0000"/>
                </a:solidFill>
              </a:rPr>
              <a:t>pga</a:t>
            </a:r>
            <a:r>
              <a:rPr lang="nb-NO" sz="1800" dirty="0" smtClean="0">
                <a:solidFill>
                  <a:srgbClr val="FF0000"/>
                </a:solidFill>
              </a:rPr>
              <a:t> </a:t>
            </a:r>
            <a:r>
              <a:rPr lang="nb-NO" sz="1800" dirty="0" smtClean="0">
                <a:solidFill>
                  <a:srgbClr val="FF0000"/>
                </a:solidFill>
              </a:rPr>
              <a:t>alle restriksjoner og forhåndsregler for hindre spredning av Korona</a:t>
            </a:r>
            <a:endParaRPr lang="nb-NO" sz="1800" dirty="0">
              <a:solidFill>
                <a:srgbClr val="FF0000"/>
              </a:solidFill>
            </a:endParaRPr>
          </a:p>
          <a:p>
            <a:r>
              <a:rPr lang="nb-NO" sz="1600" b="1" dirty="0" smtClean="0"/>
              <a:t>20.04.2020	  - </a:t>
            </a:r>
            <a:r>
              <a:rPr lang="nb-NO" sz="1800" dirty="0" smtClean="0"/>
              <a:t>Frist for innspill til Strategisk oppvekstplan</a:t>
            </a:r>
          </a:p>
          <a:p>
            <a:r>
              <a:rPr lang="nb-NO" sz="1600" b="1" dirty="0" smtClean="0"/>
              <a:t>26.05.2020	  - </a:t>
            </a:r>
            <a:r>
              <a:rPr lang="nb-NO" sz="1800" dirty="0" smtClean="0"/>
              <a:t>Strategisk oppvekstplan til vedtak i Utvalg for Levekår</a:t>
            </a:r>
          </a:p>
          <a:p>
            <a:r>
              <a:rPr lang="nb-NO" sz="1600" b="1" dirty="0" smtClean="0"/>
              <a:t>10.06.2020	  - </a:t>
            </a:r>
            <a:r>
              <a:rPr lang="nb-NO" sz="1800" dirty="0" smtClean="0"/>
              <a:t>Strategisk oppvekstplan til vedtak i Kommunestyret </a:t>
            </a:r>
            <a:endParaRPr lang="nb-NO" sz="1800" dirty="0"/>
          </a:p>
        </p:txBody>
      </p:sp>
      <p:sp>
        <p:nvSpPr>
          <p:cNvPr id="3" name="TekstSylinder 2"/>
          <p:cNvSpPr txBox="1"/>
          <p:nvPr/>
        </p:nvSpPr>
        <p:spPr>
          <a:xfrm>
            <a:off x="1687131" y="5043058"/>
            <a:ext cx="7984902" cy="830997"/>
          </a:xfrm>
          <a:prstGeom prst="rect">
            <a:avLst/>
          </a:prstGeom>
          <a:noFill/>
        </p:spPr>
        <p:txBody>
          <a:bodyPr wrap="square" rtlCol="0">
            <a:spAutoFit/>
          </a:bodyPr>
          <a:lstStyle/>
          <a:p>
            <a:pPr algn="ctr"/>
            <a:r>
              <a:rPr lang="nb-NO" sz="1600" b="1" dirty="0" smtClean="0"/>
              <a:t>Link til Høringsutkast – Strategisk oppvekstplan</a:t>
            </a:r>
          </a:p>
          <a:p>
            <a:pPr algn="ctr"/>
            <a:r>
              <a:rPr lang="nb-NO" sz="1600" dirty="0">
                <a:hlinkClick r:id="rId4"/>
              </a:rPr>
              <a:t>https://www.svk.no/hva-er-din-mening-om-skole-og-barnehage.6289667-17830.html</a:t>
            </a:r>
            <a:endParaRPr lang="nb-NO" sz="1600" dirty="0"/>
          </a:p>
        </p:txBody>
      </p:sp>
      <p:pic>
        <p:nvPicPr>
          <p:cNvPr id="7" name="Ly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21638575"/>
      </p:ext>
    </p:extLst>
  </p:cSld>
  <p:clrMapOvr>
    <a:masterClrMapping/>
  </p:clrMapOvr>
  <mc:AlternateContent xmlns:mc="http://schemas.openxmlformats.org/markup-compatibility/2006" xmlns:p14="http://schemas.microsoft.com/office/powerpoint/2010/main">
    <mc:Choice Requires="p14">
      <p:transition spd="slow" p14:dur="2000" advTm="112503"/>
    </mc:Choice>
    <mc:Fallback xmlns="">
      <p:transition spd="slow" advTm="112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655454"/>
            <a:ext cx="10972800" cy="762183"/>
          </a:xfrm>
        </p:spPr>
        <p:txBody>
          <a:bodyPr/>
          <a:lstStyle/>
          <a:p>
            <a:r>
              <a:rPr lang="nb-NO" sz="3600" dirty="0"/>
              <a:t>Hva er en strategisk plan?</a:t>
            </a:r>
            <a:r>
              <a:rPr lang="nb-NO" dirty="0"/>
              <a:t/>
            </a:r>
            <a:br>
              <a:rPr lang="nb-NO" dirty="0"/>
            </a:br>
            <a:endParaRPr lang="nb-NO" dirty="0"/>
          </a:p>
        </p:txBody>
      </p:sp>
      <p:sp>
        <p:nvSpPr>
          <p:cNvPr id="4" name="Plassholder for innhold 3"/>
          <p:cNvSpPr>
            <a:spLocks noGrp="1"/>
          </p:cNvSpPr>
          <p:nvPr>
            <p:ph sz="half" idx="2"/>
          </p:nvPr>
        </p:nvSpPr>
        <p:spPr>
          <a:xfrm>
            <a:off x="609600" y="1545579"/>
            <a:ext cx="6151808" cy="4580584"/>
          </a:xfrm>
        </p:spPr>
        <p:txBody>
          <a:bodyPr/>
          <a:lstStyle/>
          <a:p>
            <a:r>
              <a:rPr lang="nb-NO" dirty="0"/>
              <a:t>En strategisk plan skal </a:t>
            </a:r>
            <a:r>
              <a:rPr lang="nb-NO" dirty="0" smtClean="0"/>
              <a:t>angi retningen og gi </a:t>
            </a:r>
            <a:r>
              <a:rPr lang="nb-NO" dirty="0"/>
              <a:t>oss grunnleggende prinsipper og </a:t>
            </a:r>
            <a:r>
              <a:rPr lang="nb-NO" dirty="0" smtClean="0"/>
              <a:t>langsiktige</a:t>
            </a:r>
            <a:r>
              <a:rPr lang="nb-NO" dirty="0"/>
              <a:t>, overordnede mål i planperioden.</a:t>
            </a:r>
          </a:p>
          <a:p>
            <a:pPr lvl="1">
              <a:buFont typeface="Wingdings" panose="05000000000000000000" pitchFamily="2" charset="2"/>
              <a:buChar char="v"/>
            </a:pPr>
            <a:r>
              <a:rPr lang="nb-NO" b="1" dirty="0"/>
              <a:t>Hvor står vi i dag?</a:t>
            </a:r>
          </a:p>
          <a:p>
            <a:pPr lvl="1">
              <a:buFont typeface="Wingdings" panose="05000000000000000000" pitchFamily="2" charset="2"/>
              <a:buChar char="v"/>
            </a:pPr>
            <a:r>
              <a:rPr lang="nb-NO" b="1" dirty="0"/>
              <a:t>Hvor vil vi?</a:t>
            </a:r>
          </a:p>
          <a:p>
            <a:pPr lvl="1">
              <a:buFont typeface="Wingdings" panose="05000000000000000000" pitchFamily="2" charset="2"/>
              <a:buChar char="v"/>
            </a:pPr>
            <a:r>
              <a:rPr lang="nb-NO" b="1" dirty="0"/>
              <a:t>Hvordan kommer vi dit?</a:t>
            </a:r>
          </a:p>
          <a:p>
            <a:pPr>
              <a:buFont typeface="Wingdings" panose="05000000000000000000" pitchFamily="2" charset="2"/>
              <a:buChar char="v"/>
            </a:pPr>
            <a:endParaRPr lang="nb-NO" b="1" dirty="0"/>
          </a:p>
          <a:p>
            <a:r>
              <a:rPr lang="nb-NO" b="1" dirty="0"/>
              <a:t>En strategisk plan skal ikke:</a:t>
            </a:r>
          </a:p>
          <a:p>
            <a:pPr lvl="1">
              <a:buFont typeface="Wingdings" panose="05000000000000000000" pitchFamily="2" charset="2"/>
              <a:buChar char="v"/>
            </a:pPr>
            <a:r>
              <a:rPr lang="nb-NO" b="1" dirty="0"/>
              <a:t>Gå inn i detaljer</a:t>
            </a:r>
          </a:p>
          <a:p>
            <a:pPr lvl="1">
              <a:buFont typeface="Wingdings" panose="05000000000000000000" pitchFamily="2" charset="2"/>
              <a:buChar char="v"/>
            </a:pPr>
            <a:r>
              <a:rPr lang="nb-NO" b="1" dirty="0"/>
              <a:t>Angi konkrete handlinger</a:t>
            </a:r>
          </a:p>
          <a:p>
            <a:endParaRPr lang="nb-NO" dirty="0"/>
          </a:p>
        </p:txBody>
      </p:sp>
      <p:sp>
        <p:nvSpPr>
          <p:cNvPr id="3" name="TekstSylinder 2"/>
          <p:cNvSpPr txBox="1"/>
          <p:nvPr/>
        </p:nvSpPr>
        <p:spPr>
          <a:xfrm>
            <a:off x="6761408" y="1545579"/>
            <a:ext cx="5112913" cy="4524315"/>
          </a:xfrm>
          <a:prstGeom prst="rect">
            <a:avLst/>
          </a:prstGeom>
          <a:noFill/>
        </p:spPr>
        <p:txBody>
          <a:bodyPr wrap="square" rtlCol="0">
            <a:spAutoFit/>
          </a:bodyPr>
          <a:lstStyle/>
          <a:p>
            <a:r>
              <a:rPr lang="nb-NO" dirty="0" smtClean="0"/>
              <a:t>Høringsutkast til Strategisk oppvekstplan</a:t>
            </a:r>
          </a:p>
          <a:p>
            <a:r>
              <a:rPr lang="nb-NO" dirty="0" smtClean="0"/>
              <a:t>Er et utgangspunkt for å diskutere både hvordan vi ønsker at det skal være i framtiden, men også hvordan vi skal  komme dit. </a:t>
            </a:r>
          </a:p>
          <a:p>
            <a:r>
              <a:rPr lang="nb-NO" dirty="0" smtClean="0"/>
              <a:t>Vi ser fram til gode innspill på planutkastet. </a:t>
            </a:r>
          </a:p>
          <a:p>
            <a:endParaRPr lang="nb-NO" dirty="0" smtClean="0"/>
          </a:p>
          <a:p>
            <a:r>
              <a:rPr lang="nb-NO" dirty="0" smtClean="0"/>
              <a:t>Handlingsdelen av Strategisk oppvekstplan</a:t>
            </a:r>
          </a:p>
          <a:p>
            <a:pPr marL="285750" indent="-285750">
              <a:buFont typeface="Arial" panose="020B0604020202020204" pitchFamily="34" charset="0"/>
              <a:buChar char="•"/>
            </a:pPr>
            <a:r>
              <a:rPr lang="nb-NO" dirty="0" smtClean="0"/>
              <a:t>Overordna mål</a:t>
            </a:r>
          </a:p>
          <a:p>
            <a:pPr marL="285750" indent="-285750">
              <a:buFont typeface="Arial" panose="020B0604020202020204" pitchFamily="34" charset="0"/>
              <a:buChar char="•"/>
            </a:pPr>
            <a:r>
              <a:rPr lang="nb-NO" dirty="0" smtClean="0"/>
              <a:t>Aktivitetsmål</a:t>
            </a:r>
          </a:p>
          <a:p>
            <a:r>
              <a:rPr lang="nb-NO" dirty="0" smtClean="0"/>
              <a:t>Noen mål vil være målbare, andre vil være flytende.</a:t>
            </a:r>
          </a:p>
          <a:p>
            <a:pPr marL="285750" indent="-285750">
              <a:buFont typeface="Arial" panose="020B0604020202020204" pitchFamily="34" charset="0"/>
              <a:buChar char="•"/>
            </a:pPr>
            <a:r>
              <a:rPr lang="nb-NO" dirty="0" smtClean="0"/>
              <a:t>Planen skal vare i 10 år, og fortsatt være dynamisk og </a:t>
            </a:r>
            <a:r>
              <a:rPr lang="nb-NO" dirty="0" err="1" smtClean="0"/>
              <a:t>framoverlent</a:t>
            </a:r>
            <a:r>
              <a:rPr lang="nb-NO" dirty="0" smtClean="0"/>
              <a:t>.</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endParaRPr lang="nb-NO" dirty="0"/>
          </a:p>
        </p:txBody>
      </p:sp>
      <p:pic>
        <p:nvPicPr>
          <p:cNvPr id="5" name="Ly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12584309"/>
      </p:ext>
    </p:extLst>
  </p:cSld>
  <p:clrMapOvr>
    <a:masterClrMapping/>
  </p:clrMapOvr>
  <mc:AlternateContent xmlns:mc="http://schemas.openxmlformats.org/markup-compatibility/2006" xmlns:p14="http://schemas.microsoft.com/office/powerpoint/2010/main">
    <mc:Choice Requires="p14">
      <p:transition spd="slow" p14:dur="2000" advTm="56467"/>
    </mc:Choice>
    <mc:Fallback xmlns="">
      <p:transition spd="slow" advTm="56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p:cNvSpPr>
            <a:spLocks noGrp="1"/>
          </p:cNvSpPr>
          <p:nvPr>
            <p:ph type="body" sz="quarter" idx="3"/>
          </p:nvPr>
        </p:nvSpPr>
        <p:spPr>
          <a:xfrm>
            <a:off x="609600" y="1937293"/>
            <a:ext cx="6950299" cy="639762"/>
          </a:xfrm>
        </p:spPr>
        <p:txBody>
          <a:bodyPr/>
          <a:lstStyle/>
          <a:p>
            <a:r>
              <a:rPr lang="nb-NO" dirty="0"/>
              <a:t>Framtidens struktur for barnehage og skole</a:t>
            </a:r>
          </a:p>
          <a:p>
            <a:r>
              <a:rPr lang="nb-NO" dirty="0"/>
              <a:t>gis selvstendig behandling</a:t>
            </a:r>
          </a:p>
          <a:p>
            <a:endParaRPr lang="nb-NO" dirty="0"/>
          </a:p>
        </p:txBody>
      </p:sp>
      <p:sp>
        <p:nvSpPr>
          <p:cNvPr id="6" name="Plassholder for innhold 5"/>
          <p:cNvSpPr>
            <a:spLocks noGrp="1"/>
          </p:cNvSpPr>
          <p:nvPr>
            <p:ph sz="quarter" idx="4"/>
          </p:nvPr>
        </p:nvSpPr>
        <p:spPr>
          <a:xfrm>
            <a:off x="609600" y="1605793"/>
            <a:ext cx="5389033" cy="4307224"/>
          </a:xfrm>
        </p:spPr>
        <p:txBody>
          <a:bodyPr/>
          <a:lstStyle/>
          <a:p>
            <a:endParaRPr lang="nb-NO" sz="2000" dirty="0"/>
          </a:p>
          <a:p>
            <a:endParaRPr lang="nb-NO" sz="2000" dirty="0"/>
          </a:p>
          <a:p>
            <a:endParaRPr lang="nb-NO" dirty="0"/>
          </a:p>
        </p:txBody>
      </p:sp>
      <p:sp>
        <p:nvSpPr>
          <p:cNvPr id="10" name="Tittel 9"/>
          <p:cNvSpPr>
            <a:spLocks noGrp="1"/>
          </p:cNvSpPr>
          <p:nvPr>
            <p:ph type="title"/>
          </p:nvPr>
        </p:nvSpPr>
        <p:spPr>
          <a:xfrm>
            <a:off x="609600" y="465054"/>
            <a:ext cx="10972800" cy="1143000"/>
          </a:xfrm>
        </p:spPr>
        <p:txBody>
          <a:bodyPr/>
          <a:lstStyle/>
          <a:p>
            <a:r>
              <a:rPr lang="nb-NO" sz="3200" dirty="0"/>
              <a:t>Barnehager og skoler inn i framtiden</a:t>
            </a:r>
          </a:p>
        </p:txBody>
      </p:sp>
      <p:sp>
        <p:nvSpPr>
          <p:cNvPr id="7" name="Plassholder for innhold 5"/>
          <p:cNvSpPr>
            <a:spLocks noGrp="1"/>
          </p:cNvSpPr>
          <p:nvPr>
            <p:ph sz="quarter" idx="4"/>
          </p:nvPr>
        </p:nvSpPr>
        <p:spPr>
          <a:xfrm>
            <a:off x="2597925" y="1605793"/>
            <a:ext cx="6192591" cy="4307224"/>
          </a:xfrm>
        </p:spPr>
        <p:txBody>
          <a:bodyPr/>
          <a:lstStyle/>
          <a:p>
            <a:endParaRPr lang="nb-NO" sz="2000" dirty="0"/>
          </a:p>
          <a:p>
            <a:endParaRPr lang="nb-NO" sz="2000" dirty="0"/>
          </a:p>
          <a:p>
            <a:r>
              <a:rPr lang="nb-NO" dirty="0" smtClean="0"/>
              <a:t>Vedtak om framtidig struktur for barnehage og skole må forholde </a:t>
            </a:r>
            <a:r>
              <a:rPr lang="nb-NO" dirty="0"/>
              <a:t>seg til føringer </a:t>
            </a:r>
            <a:r>
              <a:rPr lang="nb-NO" dirty="0" smtClean="0"/>
              <a:t>i </a:t>
            </a:r>
            <a:endParaRPr lang="nb-NO" dirty="0"/>
          </a:p>
          <a:p>
            <a:pPr lvl="1"/>
            <a:r>
              <a:rPr lang="nb-NO" dirty="0"/>
              <a:t>Kommuneplanens samfunnsdel</a:t>
            </a:r>
          </a:p>
          <a:p>
            <a:pPr lvl="1"/>
            <a:r>
              <a:rPr lang="nb-NO" dirty="0"/>
              <a:t>Strategisk oppvekstplan</a:t>
            </a:r>
          </a:p>
          <a:p>
            <a:pPr lvl="1"/>
            <a:r>
              <a:rPr lang="nb-NO" dirty="0"/>
              <a:t>Økonomiske rammebetingelser</a:t>
            </a:r>
          </a:p>
          <a:p>
            <a:pPr lvl="1"/>
            <a:r>
              <a:rPr lang="nb-NO" dirty="0"/>
              <a:t>Befolkningsstruktur </a:t>
            </a:r>
            <a:endParaRPr lang="nb-NO" dirty="0" smtClean="0"/>
          </a:p>
          <a:p>
            <a:pPr lvl="1"/>
            <a:r>
              <a:rPr lang="nb-NO" dirty="0" smtClean="0"/>
              <a:t>Krav til behandling i forhold til høringsrett og deltakelse fra dem det berører</a:t>
            </a:r>
            <a:endParaRPr lang="nb-NO" dirty="0"/>
          </a:p>
          <a:p>
            <a:endParaRPr lang="nb-NO" dirty="0"/>
          </a:p>
        </p:txBody>
      </p:sp>
      <p:pic>
        <p:nvPicPr>
          <p:cNvPr id="2" name="Ly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1171558"/>
      </p:ext>
    </p:extLst>
  </p:cSld>
  <p:clrMapOvr>
    <a:masterClrMapping/>
  </p:clrMapOvr>
  <mc:AlternateContent xmlns:mc="http://schemas.openxmlformats.org/markup-compatibility/2006" xmlns:p14="http://schemas.microsoft.com/office/powerpoint/2010/main">
    <mc:Choice Requires="p14">
      <p:transition spd="slow" p14:dur="2000" advTm="47884"/>
    </mc:Choice>
    <mc:Fallback xmlns="">
      <p:transition spd="slow" advTm="47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1" y="493579"/>
            <a:ext cx="10972800" cy="1143000"/>
          </a:xfrm>
        </p:spPr>
        <p:txBody>
          <a:bodyPr/>
          <a:lstStyle/>
          <a:p>
            <a:r>
              <a:rPr lang="nb-NO" sz="3600" dirty="0"/>
              <a:t>Viktige lokale føringer</a:t>
            </a:r>
          </a:p>
        </p:txBody>
      </p:sp>
      <p:sp>
        <p:nvSpPr>
          <p:cNvPr id="3" name="Plassholder for tekst 2"/>
          <p:cNvSpPr>
            <a:spLocks noGrp="1"/>
          </p:cNvSpPr>
          <p:nvPr>
            <p:ph type="body" idx="1"/>
          </p:nvPr>
        </p:nvSpPr>
        <p:spPr>
          <a:xfrm>
            <a:off x="609599" y="1143895"/>
            <a:ext cx="6396508" cy="639762"/>
          </a:xfrm>
        </p:spPr>
        <p:txBody>
          <a:bodyPr/>
          <a:lstStyle/>
          <a:p>
            <a:r>
              <a:rPr lang="nb-NO" dirty="0" smtClean="0"/>
              <a:t>Kommuneplanen Samfunnsdel og andre </a:t>
            </a:r>
          </a:p>
        </p:txBody>
      </p:sp>
      <p:sp>
        <p:nvSpPr>
          <p:cNvPr id="4" name="Plassholder for innhold 3"/>
          <p:cNvSpPr>
            <a:spLocks noGrp="1"/>
          </p:cNvSpPr>
          <p:nvPr>
            <p:ph sz="half" idx="2"/>
          </p:nvPr>
        </p:nvSpPr>
        <p:spPr>
          <a:xfrm>
            <a:off x="609600" y="1783657"/>
            <a:ext cx="5386917" cy="4342506"/>
          </a:xfrm>
        </p:spPr>
        <p:txBody>
          <a:bodyPr/>
          <a:lstStyle/>
          <a:p>
            <a:pPr marL="0" indent="0">
              <a:buNone/>
            </a:pPr>
            <a:r>
              <a:rPr lang="nb-NO" b="1" dirty="0"/>
              <a:t>Lokale planer og vedtak</a:t>
            </a:r>
          </a:p>
          <a:p>
            <a:pPr lvl="0"/>
            <a:r>
              <a:rPr lang="nb-NO" sz="2000" dirty="0"/>
              <a:t>Barnehageplan for Sør-Varanger 2008</a:t>
            </a:r>
          </a:p>
          <a:p>
            <a:pPr lvl="0"/>
            <a:r>
              <a:rPr lang="nb-NO" sz="2000" dirty="0"/>
              <a:t>Vedtekter for Sør-Varanger kommunale barnehager</a:t>
            </a:r>
          </a:p>
          <a:p>
            <a:pPr lvl="0"/>
            <a:r>
              <a:rPr lang="nb-NO" sz="2000" dirty="0"/>
              <a:t>Kommunedelplan for fysisk aktivitet, idrett og friluftsliv 2019</a:t>
            </a:r>
          </a:p>
          <a:p>
            <a:pPr lvl="0"/>
            <a:r>
              <a:rPr lang="nb-NO" sz="2000" dirty="0"/>
              <a:t>Utkast til strategisk plan for helse og omsorg</a:t>
            </a:r>
          </a:p>
          <a:p>
            <a:pPr lvl="0"/>
            <a:r>
              <a:rPr lang="nb-NO" sz="2000" dirty="0"/>
              <a:t>Tilstandsrapport for skolen 2019</a:t>
            </a:r>
          </a:p>
          <a:p>
            <a:pPr lvl="0"/>
            <a:r>
              <a:rPr lang="nb-NO" sz="2000" dirty="0" smtClean="0"/>
              <a:t>Utfordringsbildet for folkehelse </a:t>
            </a:r>
            <a:r>
              <a:rPr lang="nb-NO" sz="2000" dirty="0"/>
              <a:t>2019</a:t>
            </a:r>
          </a:p>
        </p:txBody>
      </p:sp>
      <p:sp>
        <p:nvSpPr>
          <p:cNvPr id="9" name="Avrundet rektangel 8"/>
          <p:cNvSpPr/>
          <p:nvPr/>
        </p:nvSpPr>
        <p:spPr>
          <a:xfrm>
            <a:off x="6017260" y="1931831"/>
            <a:ext cx="5960091" cy="35545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Bef>
                <a:spcPts val="600"/>
              </a:spcBef>
              <a:spcAft>
                <a:spcPts val="600"/>
              </a:spcAft>
            </a:pPr>
            <a:r>
              <a:rPr lang="nb-NO" b="1" dirty="0" smtClean="0">
                <a:effectLst/>
                <a:latin typeface="Times New Roman" panose="02020603050405020304" pitchFamily="18" charset="0"/>
                <a:ea typeface="Calibri" panose="020F0502020204030204" pitchFamily="34" charset="0"/>
                <a:cs typeface="Times New Roman" panose="02020603050405020304" pitchFamily="18" charset="0"/>
              </a:rPr>
              <a:t>Hovedmål for oppvekst</a:t>
            </a:r>
          </a:p>
          <a:p>
            <a:pPr algn="ctr">
              <a:lnSpc>
                <a:spcPct val="107000"/>
              </a:lnSpc>
              <a:spcBef>
                <a:spcPts val="600"/>
              </a:spcBef>
              <a:spcAft>
                <a:spcPts val="600"/>
              </a:spcAft>
            </a:pPr>
            <a:r>
              <a:rPr lang="nb-NO" dirty="0" smtClean="0">
                <a:latin typeface="Times New Roman" panose="02020603050405020304" pitchFamily="18" charset="0"/>
                <a:ea typeface="Calibri" panose="020F0502020204030204" pitchFamily="34" charset="0"/>
                <a:cs typeface="Times New Roman" panose="02020603050405020304" pitchFamily="18" charset="0"/>
              </a:rPr>
              <a:t>Kommuneplanens samfunnsdel</a:t>
            </a:r>
          </a:p>
          <a:p>
            <a:pPr algn="ctr">
              <a:lnSpc>
                <a:spcPct val="107000"/>
              </a:lnSpc>
              <a:spcBef>
                <a:spcPts val="600"/>
              </a:spcBef>
              <a:spcAft>
                <a:spcPts val="600"/>
              </a:spcAft>
            </a:pPr>
            <a:r>
              <a:rPr lang="nb-NO" dirty="0" smtClean="0">
                <a:effectLst/>
                <a:latin typeface="Times New Roman" panose="02020603050405020304" pitchFamily="18" charset="0"/>
                <a:ea typeface="Calibri" panose="020F0502020204030204" pitchFamily="34" charset="0"/>
                <a:cs typeface="Times New Roman" panose="02020603050405020304" pitchFamily="18" charset="0"/>
              </a:rPr>
              <a:t>Barn </a:t>
            </a:r>
            <a:r>
              <a:rPr lang="nb-NO" dirty="0">
                <a:effectLst/>
                <a:latin typeface="Times New Roman" panose="02020603050405020304" pitchFamily="18" charset="0"/>
                <a:ea typeface="Calibri" panose="020F0502020204030204" pitchFamily="34" charset="0"/>
                <a:cs typeface="Times New Roman" panose="02020603050405020304" pitchFamily="18" charset="0"/>
              </a:rPr>
              <a:t>og ungdom preges av høy sosial og faglig utvikling, noe som oppnås ved et oppvekstmiljø basert på trygghet, trivsel, tilhørighet og tilgjengelighet. </a:t>
            </a:r>
          </a:p>
          <a:p>
            <a:pPr algn="ctr">
              <a:lnSpc>
                <a:spcPct val="107000"/>
              </a:lnSpc>
              <a:spcBef>
                <a:spcPts val="600"/>
              </a:spcBef>
              <a:spcAft>
                <a:spcPts val="600"/>
              </a:spcAft>
            </a:pPr>
            <a:r>
              <a:rPr lang="nb-NO" dirty="0">
                <a:effectLst/>
                <a:latin typeface="Times New Roman" panose="02020603050405020304" pitchFamily="18" charset="0"/>
                <a:ea typeface="Calibri" panose="020F0502020204030204" pitchFamily="34" charset="0"/>
                <a:cs typeface="Times New Roman" panose="02020603050405020304" pitchFamily="18" charset="0"/>
              </a:rPr>
              <a:t>I tillegg har kommunen som mål å være dyktig til å se oppvekst i helhet, fra barnehage til videregående.</a:t>
            </a:r>
          </a:p>
          <a:p>
            <a:pPr algn="ctr">
              <a:lnSpc>
                <a:spcPct val="107000"/>
              </a:lnSpc>
              <a:spcBef>
                <a:spcPts val="600"/>
              </a:spcBef>
              <a:spcAft>
                <a:spcPts val="600"/>
              </a:spcAft>
            </a:pPr>
            <a:r>
              <a:rPr lang="nb-NO" sz="1000" i="1" dirty="0">
                <a:effectLst/>
                <a:latin typeface="Times New Roman" panose="02020603050405020304" pitchFamily="18" charset="0"/>
                <a:ea typeface="Calibri" panose="020F0502020204030204" pitchFamily="34" charset="0"/>
                <a:cs typeface="Times New Roman" panose="02020603050405020304" pitchFamily="18" charset="0"/>
              </a:rPr>
              <a:t>Kommuneplanens samfunnsdel 2014 - 2026</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5" name="Ly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17599319"/>
      </p:ext>
    </p:extLst>
  </p:cSld>
  <p:clrMapOvr>
    <a:masterClrMapping/>
  </p:clrMapOvr>
  <mc:AlternateContent xmlns:mc="http://schemas.openxmlformats.org/markup-compatibility/2006" xmlns:p14="http://schemas.microsoft.com/office/powerpoint/2010/main">
    <mc:Choice Requires="p14">
      <p:transition spd="slow" p14:dur="2000" advTm="60088"/>
    </mc:Choice>
    <mc:Fallback xmlns="">
      <p:transition spd="slow" advTm="60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1" y="522514"/>
            <a:ext cx="4150178" cy="1162050"/>
          </a:xfrm>
        </p:spPr>
        <p:txBody>
          <a:bodyPr/>
          <a:lstStyle/>
          <a:p>
            <a:r>
              <a:rPr lang="nb-NO" dirty="0"/>
              <a:t>Sør-Varanger kommune</a:t>
            </a:r>
            <a:br>
              <a:rPr lang="nb-NO" dirty="0"/>
            </a:br>
            <a:r>
              <a:rPr lang="nb-NO" dirty="0"/>
              <a:t>Geografi og struktur</a:t>
            </a:r>
          </a:p>
        </p:txBody>
      </p:sp>
      <p:sp>
        <p:nvSpPr>
          <p:cNvPr id="4" name="Plassholder for tekst 3"/>
          <p:cNvSpPr>
            <a:spLocks noGrp="1"/>
          </p:cNvSpPr>
          <p:nvPr>
            <p:ph type="body" sz="half" idx="2"/>
          </p:nvPr>
        </p:nvSpPr>
        <p:spPr>
          <a:xfrm>
            <a:off x="609601" y="1812471"/>
            <a:ext cx="3004456" cy="4313693"/>
          </a:xfrm>
        </p:spPr>
        <p:txBody>
          <a:bodyPr/>
          <a:lstStyle/>
          <a:p>
            <a:pPr>
              <a:spcBef>
                <a:spcPts val="0"/>
              </a:spcBef>
              <a:spcAft>
                <a:spcPts val="600"/>
              </a:spcAft>
            </a:pPr>
            <a:r>
              <a:rPr lang="nb-NO" sz="1600" b="1" dirty="0"/>
              <a:t>Barnehagene i Sør-Varanger</a:t>
            </a:r>
          </a:p>
          <a:p>
            <a:r>
              <a:rPr lang="nb-NO" b="1" dirty="0"/>
              <a:t/>
            </a:r>
            <a:br>
              <a:rPr lang="nb-NO" b="1" dirty="0"/>
            </a:br>
            <a:r>
              <a:rPr lang="nb-NO" b="1" dirty="0"/>
              <a:t>2015 - 16 barnehager (3 private)</a:t>
            </a:r>
          </a:p>
          <a:p>
            <a:r>
              <a:rPr lang="nb-NO" b="1" dirty="0"/>
              <a:t>2020 – 12 barnehager (2 private)</a:t>
            </a:r>
          </a:p>
          <a:p>
            <a:endParaRPr lang="nb-NO" b="1" dirty="0" smtClean="0"/>
          </a:p>
          <a:p>
            <a:endParaRPr lang="nb-NO" b="1" dirty="0"/>
          </a:p>
          <a:p>
            <a:pPr>
              <a:spcBef>
                <a:spcPts val="0"/>
              </a:spcBef>
              <a:spcAft>
                <a:spcPts val="600"/>
              </a:spcAft>
            </a:pPr>
            <a:r>
              <a:rPr lang="nb-NO" sz="1600" b="1" dirty="0" smtClean="0"/>
              <a:t>Skolene i Sør-Varanger</a:t>
            </a:r>
          </a:p>
          <a:p>
            <a:r>
              <a:rPr lang="nb-NO" b="1" dirty="0" smtClean="0"/>
              <a:t>2017 - 11 skoler </a:t>
            </a:r>
          </a:p>
          <a:p>
            <a:r>
              <a:rPr lang="nb-NO" b="1" dirty="0" smtClean="0"/>
              <a:t>2020 -   8 skoler </a:t>
            </a:r>
            <a:r>
              <a:rPr lang="nb-NO" b="1" dirty="0"/>
              <a:t/>
            </a:r>
            <a:br>
              <a:rPr lang="nb-NO" b="1" dirty="0"/>
            </a:br>
            <a:endParaRPr lang="nb-NO" dirty="0"/>
          </a:p>
        </p:txBody>
      </p:sp>
      <p:pic>
        <p:nvPicPr>
          <p:cNvPr id="5" name="Plassholder for innhold 3"/>
          <p:cNvPicPr>
            <a:picLocks noGrp="1"/>
          </p:cNvPicPr>
          <p:nvPr>
            <p:ph idx="1"/>
          </p:nvPr>
        </p:nvPicPr>
        <p:blipFill rotWithShape="1">
          <a:blip r:embed="rId4">
            <a:extLst>
              <a:ext uri="{28A0092B-C50C-407E-A947-70E740481C1C}">
                <a14:useLocalDpi xmlns:a14="http://schemas.microsoft.com/office/drawing/2010/main" val="0"/>
              </a:ext>
            </a:extLst>
          </a:blip>
          <a:srcRect l="36333" t="24933" r="38663" b="13879"/>
          <a:stretch/>
        </p:blipFill>
        <p:spPr bwMode="auto">
          <a:xfrm>
            <a:off x="7326086" y="522514"/>
            <a:ext cx="4865914" cy="5603650"/>
          </a:xfrm>
          <a:prstGeom prst="rect">
            <a:avLst/>
          </a:prstGeom>
          <a:noFill/>
          <a:ln w="9525">
            <a:noFill/>
            <a:miter lim="800000"/>
            <a:headEnd/>
            <a:tailEnd/>
          </a:ln>
          <a:effectLst/>
        </p:spPr>
      </p:pic>
      <p:graphicFrame>
        <p:nvGraphicFramePr>
          <p:cNvPr id="7" name="Plassholder for innhold 7"/>
          <p:cNvGraphicFramePr>
            <a:graphicFrameLocks/>
          </p:cNvGraphicFramePr>
          <p:nvPr>
            <p:extLst>
              <p:ext uri="{D42A27DB-BD31-4B8C-83A1-F6EECF244321}">
                <p14:modId xmlns:p14="http://schemas.microsoft.com/office/powerpoint/2010/main" val="3269059737"/>
              </p:ext>
            </p:extLst>
          </p:nvPr>
        </p:nvGraphicFramePr>
        <p:xfrm>
          <a:off x="3797585" y="2678338"/>
          <a:ext cx="3833301" cy="2581957"/>
        </p:xfrm>
        <a:graphic>
          <a:graphicData uri="http://schemas.openxmlformats.org/drawingml/2006/chart">
            <c:chart xmlns:c="http://schemas.openxmlformats.org/drawingml/2006/chart" xmlns:r="http://schemas.openxmlformats.org/officeDocument/2006/relationships" r:id="rId5"/>
          </a:graphicData>
        </a:graphic>
      </p:graphicFrame>
      <p:pic>
        <p:nvPicPr>
          <p:cNvPr id="3" name="Ly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05264024"/>
      </p:ext>
    </p:extLst>
  </p:cSld>
  <p:clrMapOvr>
    <a:masterClrMapping/>
  </p:clrMapOvr>
  <mc:AlternateContent xmlns:mc="http://schemas.openxmlformats.org/markup-compatibility/2006" xmlns:p14="http://schemas.microsoft.com/office/powerpoint/2010/main">
    <mc:Choice Requires="p14">
      <p:transition spd="slow" p14:dur="2000" advTm="80854"/>
    </mc:Choice>
    <mc:Fallback xmlns="">
      <p:transition spd="slow" advTm="80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21386" y="1000035"/>
            <a:ext cx="2144541" cy="4151514"/>
          </a:xfrm>
        </p:spPr>
        <p:txBody>
          <a:bodyPr/>
          <a:lstStyle/>
          <a:p>
            <a:pPr algn="ctr"/>
            <a:r>
              <a:rPr lang="nb-NO" sz="3200" dirty="0"/>
              <a:t>Oppvekst i </a:t>
            </a:r>
            <a:br>
              <a:rPr lang="nb-NO" sz="3200" dirty="0"/>
            </a:br>
            <a:r>
              <a:rPr lang="nb-NO" sz="3200" dirty="0"/>
              <a:t>Sør-Varanger</a:t>
            </a:r>
            <a:br>
              <a:rPr lang="nb-NO" sz="3200" dirty="0"/>
            </a:br>
            <a:r>
              <a:rPr lang="nb-NO" sz="3200" dirty="0"/>
              <a:t> </a:t>
            </a:r>
            <a:br>
              <a:rPr lang="nb-NO" sz="3200" dirty="0"/>
            </a:br>
            <a:r>
              <a:rPr lang="nb-NO" sz="3200" dirty="0"/>
              <a:t>Vårt felles ansvar</a:t>
            </a:r>
          </a:p>
        </p:txBody>
      </p:sp>
      <p:pic>
        <p:nvPicPr>
          <p:cNvPr id="5" name="Plassholder for innhold 4"/>
          <p:cNvPicPr>
            <a:picLocks noGrp="1"/>
          </p:cNvPicPr>
          <p:nvPr>
            <p:ph idx="1"/>
          </p:nvPr>
        </p:nvPicPr>
        <p:blipFill rotWithShape="1">
          <a:blip r:embed="rId4"/>
          <a:srcRect l="26548" t="27926" r="14881" b="14057"/>
          <a:stretch/>
        </p:blipFill>
        <p:spPr>
          <a:xfrm>
            <a:off x="2665928" y="700771"/>
            <a:ext cx="9214170" cy="5226500"/>
          </a:xfrm>
          <a:prstGeom prst="rect">
            <a:avLst/>
          </a:prstGeom>
        </p:spPr>
      </p:pic>
      <p:pic>
        <p:nvPicPr>
          <p:cNvPr id="3" name="Ly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06505278"/>
      </p:ext>
    </p:extLst>
  </p:cSld>
  <p:clrMapOvr>
    <a:masterClrMapping/>
  </p:clrMapOvr>
  <mc:AlternateContent xmlns:mc="http://schemas.openxmlformats.org/markup-compatibility/2006" xmlns:p14="http://schemas.microsoft.com/office/powerpoint/2010/main">
    <mc:Choice Requires="p14">
      <p:transition spd="slow" p14:dur="2000" advTm="49997"/>
    </mc:Choice>
    <mc:Fallback xmlns="">
      <p:transition spd="slow" advTm="49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C7043787-09FC-43F0-B3F1-0860AB141AB2}"/>
              </a:ext>
            </a:extLst>
          </p:cNvPr>
          <p:cNvSpPr>
            <a:spLocks noGrp="1"/>
          </p:cNvSpPr>
          <p:nvPr>
            <p:ph type="title"/>
          </p:nvPr>
        </p:nvSpPr>
        <p:spPr>
          <a:xfrm>
            <a:off x="624417" y="549275"/>
            <a:ext cx="10972800" cy="1240888"/>
          </a:xfrm>
        </p:spPr>
        <p:txBody>
          <a:bodyPr/>
          <a:lstStyle/>
          <a:p>
            <a:r>
              <a:rPr lang="nb-NO" sz="3600" dirty="0" smtClean="0"/>
              <a:t>Kommunale fagfelt i oppvekstsektoren</a:t>
            </a:r>
            <a:endParaRPr lang="nb-NO" sz="2000" dirty="0"/>
          </a:p>
        </p:txBody>
      </p:sp>
      <p:sp>
        <p:nvSpPr>
          <p:cNvPr id="5" name="Rektangel 4"/>
          <p:cNvSpPr/>
          <p:nvPr/>
        </p:nvSpPr>
        <p:spPr>
          <a:xfrm>
            <a:off x="1004552" y="1442434"/>
            <a:ext cx="7727324" cy="3785652"/>
          </a:xfrm>
          <a:prstGeom prst="rect">
            <a:avLst/>
          </a:prstGeom>
        </p:spPr>
        <p:txBody>
          <a:bodyPr wrap="square">
            <a:spAutoFit/>
          </a:bodyPr>
          <a:lstStyle/>
          <a:p>
            <a:pPr marL="285750" indent="-285750">
              <a:buFont typeface="Arial" panose="020B0604020202020204" pitchFamily="34" charset="0"/>
              <a:buChar char="•"/>
            </a:pPr>
            <a:r>
              <a:rPr lang="nb-NO" sz="2400" dirty="0" smtClean="0"/>
              <a:t>Flyktning- </a:t>
            </a:r>
            <a:r>
              <a:rPr lang="nb-NO" sz="2400" dirty="0"/>
              <a:t>og kompetanseenheten</a:t>
            </a:r>
          </a:p>
          <a:p>
            <a:pPr marL="285750" indent="-285750">
              <a:buFont typeface="Arial" panose="020B0604020202020204" pitchFamily="34" charset="0"/>
              <a:buChar char="•"/>
            </a:pPr>
            <a:r>
              <a:rPr lang="nb-NO" sz="2400" dirty="0"/>
              <a:t>Barnevernet</a:t>
            </a:r>
          </a:p>
          <a:p>
            <a:pPr marL="285750" indent="-285750">
              <a:buFont typeface="Arial" panose="020B0604020202020204" pitchFamily="34" charset="0"/>
              <a:buChar char="•"/>
            </a:pPr>
            <a:r>
              <a:rPr lang="nb-NO" sz="2400" dirty="0"/>
              <a:t>PPT - Pedagogisk psykologisk tjeneste</a:t>
            </a:r>
          </a:p>
          <a:p>
            <a:pPr marL="285750" indent="-285750">
              <a:buFont typeface="Arial" panose="020B0604020202020204" pitchFamily="34" charset="0"/>
              <a:buChar char="•"/>
            </a:pPr>
            <a:r>
              <a:rPr lang="nb-NO" sz="2400" dirty="0"/>
              <a:t>Barnehage</a:t>
            </a:r>
          </a:p>
          <a:p>
            <a:pPr marL="285750" indent="-285750">
              <a:buFont typeface="Arial" panose="020B0604020202020204" pitchFamily="34" charset="0"/>
              <a:buChar char="•"/>
            </a:pPr>
            <a:r>
              <a:rPr lang="nb-NO" sz="2400" dirty="0" smtClean="0"/>
              <a:t>Skole</a:t>
            </a:r>
          </a:p>
          <a:p>
            <a:pPr marL="285750" indent="-285750">
              <a:buFont typeface="Arial" panose="020B0604020202020204" pitchFamily="34" charset="0"/>
              <a:buChar char="•"/>
            </a:pPr>
            <a:r>
              <a:rPr lang="nb-NO" sz="2400" dirty="0" smtClean="0"/>
              <a:t>Kulturskolen</a:t>
            </a:r>
            <a:endParaRPr lang="nb-NO" sz="2400" dirty="0"/>
          </a:p>
          <a:p>
            <a:pPr marL="285750" indent="-285750">
              <a:buFont typeface="Arial" panose="020B0604020202020204" pitchFamily="34" charset="0"/>
              <a:buChar char="•"/>
            </a:pPr>
            <a:r>
              <a:rPr lang="nb-NO" sz="2400" dirty="0"/>
              <a:t>Kultur og </a:t>
            </a:r>
            <a:r>
              <a:rPr lang="nb-NO" sz="2400" dirty="0" smtClean="0"/>
              <a:t>fritid</a:t>
            </a:r>
          </a:p>
          <a:p>
            <a:pPr marL="285750" indent="-285750">
              <a:buFont typeface="Arial" panose="020B0604020202020204" pitchFamily="34" charset="0"/>
              <a:buChar char="•"/>
            </a:pPr>
            <a:r>
              <a:rPr lang="nb-NO" sz="2400" dirty="0" smtClean="0"/>
              <a:t>… og så kommer helsestasjonen, skolehelsetjenesten og fysioterapi som viktige tillegg til dette.</a:t>
            </a:r>
            <a:endParaRPr lang="nb-NO" sz="2400" dirty="0"/>
          </a:p>
        </p:txBody>
      </p:sp>
      <p:pic>
        <p:nvPicPr>
          <p:cNvPr id="3" name="Ly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68577995"/>
      </p:ext>
    </p:extLst>
  </p:cSld>
  <p:clrMapOvr>
    <a:masterClrMapping/>
  </p:clrMapOvr>
  <mc:AlternateContent xmlns:mc="http://schemas.openxmlformats.org/markup-compatibility/2006" xmlns:p14="http://schemas.microsoft.com/office/powerpoint/2010/main">
    <mc:Choice Requires="p14">
      <p:transition spd="slow" p14:dur="2000" advTm="27159"/>
    </mc:Choice>
    <mc:Fallback xmlns="">
      <p:transition spd="slow" advTm="27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irkenes kompetansenter">
  <a:themeElements>
    <a:clrScheme name="Rød-Oransj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irkenes kompetansesenter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Kirkenes kompetansesenter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Kirkenes kompetansesenter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Kirkenes kompetansesenter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Kirkenes kompetansesenter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Kirkenes kompetansesenter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Kirkenes kompetansesenter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Kirkenes kompetansesenter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Kirkenes kompetansesenter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5506</TotalTime>
  <Words>1745</Words>
  <Application>Microsoft Office PowerPoint</Application>
  <PresentationFormat>Widescreen</PresentationFormat>
  <Paragraphs>306</Paragraphs>
  <Slides>18</Slides>
  <Notes>0</Notes>
  <HiddenSlides>0</HiddenSlides>
  <MMClips>18</MMClips>
  <ScaleCrop>false</ScaleCrop>
  <HeadingPairs>
    <vt:vector size="6" baseType="variant">
      <vt:variant>
        <vt:lpstr>Brukte skrifter</vt:lpstr>
      </vt:variant>
      <vt:variant>
        <vt:i4>7</vt:i4>
      </vt:variant>
      <vt:variant>
        <vt:lpstr>Tema</vt:lpstr>
      </vt:variant>
      <vt:variant>
        <vt:i4>2</vt:i4>
      </vt:variant>
      <vt:variant>
        <vt:lpstr>Lysbildetitler</vt:lpstr>
      </vt:variant>
      <vt:variant>
        <vt:i4>18</vt:i4>
      </vt:variant>
    </vt:vector>
  </HeadingPairs>
  <TitlesOfParts>
    <vt:vector size="27" baseType="lpstr">
      <vt:lpstr>Arial</vt:lpstr>
      <vt:lpstr>Calibri</vt:lpstr>
      <vt:lpstr>Calibri Light</vt:lpstr>
      <vt:lpstr>Century Gothic</vt:lpstr>
      <vt:lpstr>Garamond</vt:lpstr>
      <vt:lpstr>Times New Roman</vt:lpstr>
      <vt:lpstr>Wingdings</vt:lpstr>
      <vt:lpstr>Office-tema</vt:lpstr>
      <vt:lpstr>Kirkenes kompetansenter</vt:lpstr>
      <vt:lpstr>Sør–Varanger kommune</vt:lpstr>
      <vt:lpstr>Presentasjonen inneholder</vt:lpstr>
      <vt:lpstr>Prosessen fram til planutkast</vt:lpstr>
      <vt:lpstr>Hva er en strategisk plan? </vt:lpstr>
      <vt:lpstr>Barnehager og skoler inn i framtiden</vt:lpstr>
      <vt:lpstr>Viktige lokale føringer</vt:lpstr>
      <vt:lpstr>Sør-Varanger kommune Geografi og struktur</vt:lpstr>
      <vt:lpstr>Oppvekst i  Sør-Varanger   Vårt felles ansvar</vt:lpstr>
      <vt:lpstr>Kommunale fagfelt i oppvekstsektoren</vt:lpstr>
      <vt:lpstr>Overordnede mål i Strategisk oppvekstplan</vt:lpstr>
      <vt:lpstr>Bygge på det vi har</vt:lpstr>
      <vt:lpstr>Handlingsdelen av Strategisk oppvekstplan</vt:lpstr>
      <vt:lpstr>Handlingsplaner ..noen eksempler på tema…</vt:lpstr>
      <vt:lpstr>Sett deg inn i saken og kom med innspill!</vt:lpstr>
      <vt:lpstr>Mål for barnehagene</vt:lpstr>
      <vt:lpstr>Mål for skolene</vt:lpstr>
      <vt:lpstr>Mål for PPT og Barnevern</vt:lpstr>
      <vt:lpstr>Oppvekst i Sør-Varanger</vt:lpstr>
    </vt:vector>
  </TitlesOfParts>
  <Company>Sør-Varanger kommune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Arnulf Ingerøyen</dc:creator>
  <cp:lastModifiedBy>Silja S. Arvola</cp:lastModifiedBy>
  <cp:revision>367</cp:revision>
  <cp:lastPrinted>2020-02-25T07:39:46Z</cp:lastPrinted>
  <dcterms:created xsi:type="dcterms:W3CDTF">2018-09-20T11:32:51Z</dcterms:created>
  <dcterms:modified xsi:type="dcterms:W3CDTF">2020-03-23T13:05:11Z</dcterms:modified>
</cp:coreProperties>
</file>